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8" r:id="rId4"/>
    <p:sldMasterId id="2147483722" r:id="rId5"/>
    <p:sldMasterId id="2147483736" r:id="rId6"/>
    <p:sldMasterId id="2147483772" r:id="rId7"/>
    <p:sldMasterId id="2147483784" r:id="rId8"/>
    <p:sldMasterId id="2147483796" r:id="rId9"/>
    <p:sldMasterId id="2147483808" r:id="rId10"/>
    <p:sldMasterId id="2147483845" r:id="rId11"/>
    <p:sldMasterId id="2147483857" r:id="rId12"/>
    <p:sldMasterId id="2147483885" r:id="rId13"/>
    <p:sldMasterId id="2147483897" r:id="rId14"/>
    <p:sldMasterId id="2147483922" r:id="rId15"/>
    <p:sldMasterId id="2147483934" r:id="rId16"/>
  </p:sldMasterIdLst>
  <p:notesMasterIdLst>
    <p:notesMasterId r:id="rId88"/>
  </p:notesMasterIdLst>
  <p:handoutMasterIdLst>
    <p:handoutMasterId r:id="rId89"/>
  </p:handoutMasterIdLst>
  <p:sldIdLst>
    <p:sldId id="384" r:id="rId17"/>
    <p:sldId id="258" r:id="rId18"/>
    <p:sldId id="259" r:id="rId19"/>
    <p:sldId id="260" r:id="rId20"/>
    <p:sldId id="330" r:id="rId21"/>
    <p:sldId id="262" r:id="rId22"/>
    <p:sldId id="263" r:id="rId23"/>
    <p:sldId id="355" r:id="rId24"/>
    <p:sldId id="353" r:id="rId25"/>
    <p:sldId id="354" r:id="rId26"/>
    <p:sldId id="352" r:id="rId27"/>
    <p:sldId id="349" r:id="rId28"/>
    <p:sldId id="348" r:id="rId29"/>
    <p:sldId id="347" r:id="rId30"/>
    <p:sldId id="356" r:id="rId31"/>
    <p:sldId id="357" r:id="rId32"/>
    <p:sldId id="358" r:id="rId33"/>
    <p:sldId id="359" r:id="rId34"/>
    <p:sldId id="344" r:id="rId35"/>
    <p:sldId id="271" r:id="rId36"/>
    <p:sldId id="272" r:id="rId37"/>
    <p:sldId id="337" r:id="rId38"/>
    <p:sldId id="382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361" r:id="rId48"/>
    <p:sldId id="286" r:id="rId49"/>
    <p:sldId id="287" r:id="rId50"/>
    <p:sldId id="288" r:id="rId51"/>
    <p:sldId id="290" r:id="rId52"/>
    <p:sldId id="362" r:id="rId53"/>
    <p:sldId id="300" r:id="rId54"/>
    <p:sldId id="301" r:id="rId55"/>
    <p:sldId id="303" r:id="rId56"/>
    <p:sldId id="304" r:id="rId57"/>
    <p:sldId id="305" r:id="rId58"/>
    <p:sldId id="306" r:id="rId59"/>
    <p:sldId id="385" r:id="rId60"/>
    <p:sldId id="386" r:id="rId61"/>
    <p:sldId id="307" r:id="rId62"/>
    <p:sldId id="302" r:id="rId63"/>
    <p:sldId id="388" r:id="rId64"/>
    <p:sldId id="389" r:id="rId65"/>
    <p:sldId id="390" r:id="rId66"/>
    <p:sldId id="363" r:id="rId67"/>
    <p:sldId id="309" r:id="rId68"/>
    <p:sldId id="311" r:id="rId69"/>
    <p:sldId id="312" r:id="rId70"/>
    <p:sldId id="313" r:id="rId71"/>
    <p:sldId id="314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80" r:id="rId84"/>
    <p:sldId id="381" r:id="rId85"/>
    <p:sldId id="336" r:id="rId86"/>
    <p:sldId id="383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04" autoAdjust="0"/>
  </p:normalViewPr>
  <p:slideViewPr>
    <p:cSldViewPr>
      <p:cViewPr varScale="1">
        <p:scale>
          <a:sx n="88" d="100"/>
          <a:sy n="88" d="100"/>
        </p:scale>
        <p:origin x="17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CC157F-E205-44E5-871F-AACC66BC916F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EF0F6F8-3B86-4269-9F48-B7E0E1FA7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522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F4465ED-A488-4DAD-902E-A267F0337A56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40" indent="-28570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31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99962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094" indent="-228566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622" indent="-228566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5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4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2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1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4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41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050067-DC6A-487E-A65F-A6BFC945F259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8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467E4-D267-4206-A6A9-A934F9955A72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1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sz="2100" dirty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C019D3-7ED4-46AA-9A22-239C01866156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99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01DF5E-0CD5-4AED-A742-0C998A588BAC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6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7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charset="0"/>
            </a:endParaRPr>
          </a:p>
        </p:txBody>
      </p:sp>
      <p:sp>
        <p:nvSpPr>
          <p:cNvPr id="497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hangingPunct="0"/>
            <a:fld id="{16D218DD-D17F-4B97-9E67-E1F6B263CEA1}" type="slidenum">
              <a:rPr lang="en-US" sz="1200">
                <a:solidFill>
                  <a:srgbClr val="000000"/>
                </a:solidFill>
              </a:rPr>
              <a:pPr eaLnBrk="0" hangingPunct="0"/>
              <a:t>2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0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C0F3937-517F-4A36-B848-5594EA70641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9962" cy="3584575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2237"/>
            <a:ext cx="5364480" cy="4318873"/>
          </a:xfrm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5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8EC9E4-6449-4780-BE8B-62299E17CD3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coordinates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projective geometry.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Homogeneous coordinates have an extra dimension called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scales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points at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infinity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(when w = 0)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83" indent="-285725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898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057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17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376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536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694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854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896AAB-D4E7-4DB9-87F0-B173F9176A43}" type="slidenum">
              <a:rPr lang="en-US">
                <a:solidFill>
                  <a:prstClr val="black"/>
                </a:solidFill>
              </a:rPr>
              <a:pPr eaLnBrk="1" hangingPunct="1"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4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485045-302E-4E1C-A4CF-80357861CAD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sz="2100" dirty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C019D3-7ED4-46AA-9A22-239C01866156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05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F4919B9-13C2-4931-986D-472352C2003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20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59418CA-5F55-4D1B-9BDD-3D16688ACBD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1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619B6E-3CC6-43E3-B403-BC84122F094E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9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0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007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B35C4C6-11AF-421A-843E-0DC3C4639643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57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63C4B86-4A2A-45C6-950F-A7D1AF166CFB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297D8D2-AB69-4144-A436-7673414B241E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endParaRPr 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11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297D8D2-AB69-4144-A436-7673414B241E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endParaRPr 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2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81BEE6C-8003-487E-94AB-C8D250478A66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2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endParaRPr lang="en-US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7E346B-4179-47AD-9932-969D37903C7E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endParaRPr lang="en-US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7E346B-4179-47AD-9932-969D37903C7E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7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E151C84-E950-4C30-8E67-68E9A3DEC535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99E3122-616F-4F59-A9A7-EE3E8192997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E710419-C34C-4D47-80A4-86135ABA834F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3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6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3D293D-73B5-4141-AE77-401D46217D1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58E4D76A-B5A5-486A-A7D1-9B888FAE03B3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4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9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5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BFFAD1F-43A2-4B6C-B3AB-D34F2AD035C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8B8CB7B-AC87-415D-8113-26EEAF404001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1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3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6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53EADD7-6249-45D3-8B1D-8C5384BEE2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0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9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2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1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8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4849BBD-CC78-4878-B2B0-C84274EA2B2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67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21" tIns="48360" rIns="96721" bIns="48360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F90736E-B8D3-409F-9692-429E6C860CE8}" type="slidenum">
              <a:rPr lang="en-US" sz="1300" b="1">
                <a:solidFill>
                  <a:prstClr val="black"/>
                </a:solidFill>
                <a:cs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3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14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32A5B-97E7-4D98-9EDE-85B0296FDB30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46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20E1CA-7B26-4EDC-B38B-57DA48A159D3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2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6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9794359-6287-468E-9815-026601D398B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17DD13B-371E-486D-B188-9FB2DD547C29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1CA96-0AB4-124A-9E86-70A7B9076CA8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D25F-1FCC-1844-B5FD-A755BD309F64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845F11-DF31-8249-81EC-4FB2B99CAA6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03AB7D-DFAA-4F19-9A88-883139EFC2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1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AA44E6-B6E2-E141-A1DF-4820A961CAEC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264EEF-0467-4058-A5B2-901535C9845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25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CDFD33-1F8F-594B-B08C-20AC9F5524C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0D89AE-D9C6-4B53-9632-C03C86687AC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7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85FD4C-8809-BC48-AC92-CAAECF3BFCBD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AF80EA-5D33-40D9-8C52-B03C754BE3E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21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3A3CA2-8C84-DC45-8C45-054C2BDB503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D214E8-B907-4EA9-9F14-A7C899E18B4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629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8C703C-320C-0549-AB8D-952B6AB968CC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55AB20-C5B2-479C-9EC0-592EE1C1E48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608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C096AA-C85B-B640-A9BD-EA0AE02BA52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29E74E-FA90-40A3-8A6B-135CBDB07F2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955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5EBC0A-2B0C-0B4F-93FE-431BE38F32B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412C87-94DB-4D74-890D-C5253A91F76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87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4DF91A-0AE5-5B44-85D8-9B9C98EB81F1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114CE2-F8DD-49DF-829C-97F690F2A05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266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082C01-ACA7-9345-B74B-C184C112CC0F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7F97BC-10DE-467E-8FAD-3F7BCFD9A32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2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835BC-AB2F-D84F-85BC-F08D1B339D98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1B9D50-7CEE-C549-A824-3965CD6176E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2CEC9A-D3A8-4357-82AF-00FCE99BF9E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270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CCE6EB-16E7-4A42-8966-399EDB40D3E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E629FD-69C6-4633-9EBF-CB3A8709072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68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D367F3-2C87-4D4E-BB13-487C82FADCB4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5ABC73-CB23-4CB8-A531-090778466B1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72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9F5E88-8009-1E45-83BD-FB27DD9D64A6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DE0BF9-9349-4138-AE4C-D28711FD219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824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C23C-C19F-5749-87D0-D3052EE8A1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01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0552-7C15-5E44-A1C5-D29F776294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83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9EB3-6DC0-574F-BA0C-D1418DFBDF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393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CC21D-6399-B248-9A95-E8B8F64435D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770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839A-65D1-8248-AEE8-95E015E5C5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0407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0B1-5A83-D746-B8B9-EF2A4B8902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19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6936A-8242-7E40-B291-605216A0A1B8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42E28-4505-4D7E-B551-6BDC041E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3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8FD3-366C-294B-9930-0D1A83BCE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550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EB84-3650-6E45-9A65-F68203985B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6782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DDB6-31FA-D649-AF96-0EAF795355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337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95B8-8621-194A-BC86-D5274EED01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102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F764-DE51-BC47-AC1E-4CBD7AFC299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733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0EDA4-2821-FE41-877C-4CA614E9EFD3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B6392-078D-4450-A240-BFDE83E99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868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2FC68E-1771-E74D-B76D-AC0919E03B89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15E759-1B4B-4DAC-938D-A996E249077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7100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DE6FCB-73ED-464F-A650-A9DCE939140E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3F6F23-9A93-4B18-8FAC-D31BE0575D2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605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C7A824-8FAC-654A-8B56-4CDC23DEDBA0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11C051-F5C8-4AFF-B780-B789DC0871E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2340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7FFCB9-5D4C-EF40-99B4-B453CD0FF8C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ACC239-5C2E-4C73-8078-C86FFB4404D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92055-DA12-0B43-9B26-615EBAA7AEED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EDC10-8AFF-41D4-9049-F60830743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64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551C5F-BFEC-2647-B8AA-AFD1CAA10D9C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975F85-212E-4F20-9B5D-CE56DB3ED62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8477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9144A-4EBC-9045-94EC-F433AEA4C2DC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ACBC1E-00E0-48E7-9C24-75AD7D470AF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385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B1D27E-C141-E849-8041-0B15F3785DF4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525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471DA9-E802-1D4E-A742-077462B17919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2C3185-F2EE-43C4-B765-D39616043A5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234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F71A90-245D-3443-8889-1D107E908C6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347BFF-A65D-458A-B9FB-57181EDC7F5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780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93F095-EB6B-3943-A3AE-25F55A30274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0B225B-5AB3-4A29-95A2-69D2F2DE26D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811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2AF6A5-00CA-3947-A77D-276FE5216390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521116-D7D5-4DDB-8BD4-C6003B30C8E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312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5E53A-15DE-3943-AF35-0BBBC962DBE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C399D-5C39-4D43-A984-8DF30C5AE1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605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278FD-7B9F-0445-9E1B-E66EA9E64BA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EA85-888D-47A1-818D-5105BF496B7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570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D8623-43C9-E849-89EB-539B2947AA5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D9EFD-1AB2-4BE0-8DC9-0E979CF8DF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66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4838A-1294-604C-ABF2-554952C47620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C6B51-F827-4850-A478-E42271B8F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080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0DBD9-733C-F54D-975C-5BE5E5A95F0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84C8D-E17B-4F59-ACA9-7F76FE957D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301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A8934A-AB61-864B-9A80-6C560E456E2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AF4F8-E93F-4030-BA80-B2E9BB3D4F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200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37154-DE17-8044-9638-8033922052D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D65FB-36AB-47E1-9725-909A1C9F9C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4500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702A0-E9BC-A547-BD6E-C4D76AFBEF5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31072-7EFB-4869-8F4B-C4472C271F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909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6D063-B869-E145-AD3E-2D4931104BB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35D6-F02A-4904-9DFA-30525CBEBF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611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1A36B-3A61-F14F-B1B2-74A4F53D4C3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1C6AF-9BEB-4FF7-9B51-316242910A8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558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CF37C-2DC7-0F43-AF99-6F8C6872C60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74F79-FB2A-4A79-A8F1-E3F4C19D21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938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C144C-30E0-0748-84E5-3C3B0AC34C8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79F05-6C0D-4441-912E-E023C7D71D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97806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38CC7-1617-9446-882F-41D595202BAA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FB8A1-B516-41D1-B16D-C3CEADF1BF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490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9E74-6199-E44F-AF19-210DAD0C5EF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CBBA4-9550-482D-B196-5BA441D3FD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20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8D3A0-D016-F144-9EE2-1C0DA8233B4D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92A4B-BB3D-44E3-8F3C-A07EC7B80F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51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F11CC-3079-8C4C-9E0F-ACBA84AB44A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EBDBC-3F33-4359-98C4-0A62ABAD0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738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A5C0-0A3A-7749-9D00-71283B21631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E7F8D-39C1-4CEC-BC1A-0473923794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42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ADD3F-6214-D644-AD37-C86CADFDEB5F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5A51C-A971-43A8-9C9E-C8261E6843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295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D7B11-5376-D94D-A195-98C4B4908D1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6F749-DF66-44B5-B962-55601C9AB0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6854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7F4C3-819F-EA49-B041-C7063DB4CD5F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F0E83-2B56-4F91-ADC2-02C98994A2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6077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BC9CE-9A11-5849-8950-6171813BD9B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4D663-7D11-4A8B-8A55-CEFBA7E6725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081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16A68-980B-9741-A5D9-23862C16E64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477DD-62CD-44A7-BC26-3BB858743F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0804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15E18-8A13-0747-99B4-15587379E58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2044A-86B6-4BE8-8552-F6C18FE0C1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2069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C82FC-6250-7945-83B6-37D55E8D586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D9063-C511-4A65-87ED-3A9EDD1B70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5933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4A613-68D1-6942-BD24-A078D7D9B44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43440-D44C-4E47-ABE7-79D0E0F87A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7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83CB9-ACE9-DF46-B994-002F03BE1E8E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CC909-FDA4-4558-BB7A-B9A4BC0E8A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087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874CA-FDCF-B242-B13D-C791C86B722F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F9778-4E3B-4556-9901-4F979F0CF0D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2697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E7E7-02C4-9444-801C-7DF2E4F5422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2F96A-391C-4647-A12B-21DA78AC5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851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8C187-BAC1-854D-B58A-D84D118C267A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C485F-9B97-47D1-8045-9BB3FEE046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784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21B15-3E12-CA45-9581-26D4FBAE64BF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D832E-2D00-4243-8B5F-515F3450DA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3530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57790-44E0-234E-8E79-030DD51160A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5D21F-BD0B-4E40-9C7B-C7234C12E8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9530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B4B3-5C87-474E-81AA-CFB1A0BE82C4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1144F-0BBA-4068-ABEE-4D8D26EE08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1083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276EA-BCE2-6B40-BFD0-FE4612FFBC1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F9F14-87A2-4232-B89F-A564DEB2F9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484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FF89A-E081-EA47-BB16-878DB13C982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73A66-7681-422F-9889-AC55E0B9A5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0172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ED5F3-EA66-0441-B92A-FF6B0C97F44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FD299-F619-4837-B3B6-3C8478A6A85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0426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E8163-B570-7343-BD73-44500A987C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686A-98D8-4B08-B811-6CCEEB92CA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79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95B95-FF50-1849-927A-E4E021B05712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100F4-55C6-49EE-89DE-565F95055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871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A022C-2114-CC4E-8190-70250DECF0BA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B1510-E325-46AC-94C8-E34C2D751D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9477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F6656-93BB-5B4F-A1AA-A914AF9DC00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2A4D5-E432-4E49-B10F-E0BF00F37D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2125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905BD-0CD6-2741-B0AD-EACFEB98C60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830E3-80D9-422E-A120-ABD4282411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868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57520-661E-5048-8A1B-3BC5969D2C4B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C3DDA-570D-41A3-8CE9-2802200A0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925E-2A8B-6A44-91AC-98DC4C606BA3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589AE-2176-2440-B12C-98E76888B7B5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AD246-E28E-4B9D-AFA3-6E7B80DA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88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DFC52-0D04-6B46-9A22-C2D7B55AA710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7745-09E0-4DD0-BC14-656DC1C23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0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790B6-345B-B24E-8A93-7E9360DC7426}" type="datetime1">
              <a:rPr lang="en-US" smtClean="0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19481-1261-4608-A7FE-247660FBD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72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9AE22-332E-A749-898F-66887C46105F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A4D7B-2183-4474-AC85-CFE887036050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01875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87F5E-7262-9449-BD3C-E4A666CCB985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3D751-AA72-4E66-8CAE-CB9373F7C715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52956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39BD8-AD61-1F4A-910A-B8476C78947E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DCEBF-97A1-4438-960C-7E4846D8A15F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1250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B21C7-BBB2-C647-A913-86F64735FFF5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830BF-EB12-477B-BE67-B620E5820261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94441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89EA8-9F30-6A4C-9E39-E2B000C9818B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A53EB-13AD-466F-ACFE-F600C5095DCA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39490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37B91-0410-8642-965D-4F353D74E838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62B17-2529-404C-94E2-5CFDA5836046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3939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59D474-E1F8-1046-B0C9-15ABE4679768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9C110-41A0-4013-BEE6-5C837F41CB02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0332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44D-BF5B-7440-A6C1-FBA555BA901C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5ADCA-9986-F64C-82F6-AF3316D3B086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46CF9-A81B-41FD-9FDE-DE1570193C5C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97143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332CA-8424-B744-A587-62E54CB2FF04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AFEED-BA70-4E0E-9865-1F195539B6F1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8881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8FE09-DE57-5240-A1A7-2D1E5428EFF3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0D30C-C8B1-4990-984E-274A9093BAC5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87383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553F9-0918-AD40-905E-C057CA065D14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B1C23-57AA-4B87-9872-2E436EBE668A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13636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5F622-4A0B-014E-B96A-1F5ABEA2A5BD}" type="datetime1">
              <a:rPr lang="en-US" b="1" smtClean="0"/>
              <a:pPr>
                <a:defRPr/>
              </a:pPr>
              <a:t>5/1/2018</a:t>
            </a:fld>
            <a:endParaRPr lang="en-US" b="1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1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E1292-6C00-44D6-BA04-CC8E59DC497E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37096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50DC3E-B668-5B4D-8DF3-B1A0C9CE2DD1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62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BB24CF-B5AF-3C41-9951-4F0018CD4A7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59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D9EAEE-1A9D-494A-804E-363512E34BF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948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48EFEF-B8D9-5A4A-BFF2-10B132EEB951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876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FD3E74-BEB9-3B4C-B349-ECEE1744B027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5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FF18-1DF9-BD4F-B095-5A043644798A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C63C89-8AA7-244A-9188-17755473275C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91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13D2FA-95D5-2E44-8E1A-781067FFC75F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40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FA0CE1-581B-FB43-A912-707E8DB2AF36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746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D22A24-3284-514D-BE5A-62DCA33EC2A5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34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13E147E-A57B-3543-8E81-833F5D9CFD9E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829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455CA8-32A3-7C43-B04D-D6F448D9BB26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78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649BB1-E381-E94C-B369-28B1E891660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F466A-FB8A-44AC-8124-F15668B96B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0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2D0443-3DB7-7547-8B73-3F5D2E50837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84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715020-17A3-E246-90DC-F36BC0B2D58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FA588A-274E-450B-9BBB-4FAED95950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1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55E08B-C413-824E-BCF9-77A8FCD7A86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044-341E-D049-9105-C99CB6EF9782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C98C24-3FA1-A348-9E7E-1E8C1F480F37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0A687-61BF-4D48-860D-E0334468BB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93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C47D57-1DDF-AB44-947C-7DA0BF577F9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B89CE-55E9-419A-A2EF-4349E5080B9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5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4F6D28-7F1E-764E-8283-46B9A5A1956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97FFF7-47F4-41B7-BFFD-A71969F7545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589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7232B3-D0AA-CA40-8C78-4985BBEEA09D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E812C3-78BE-4FFA-866B-731D270156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28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8F4981-1714-1C45-830A-3D921DD4576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FE8EB8-BE31-48FC-BD55-E7636109EDE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7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C9A260-44CF-E249-94FA-DFC4EE0424B7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A41C3D-07E3-4795-BCDF-BF4D51DFB5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73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E2E2D2-6C5F-9841-9675-E6B755AD508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DD0E20-865B-4477-8212-2040FCF4CA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38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E1EB6E-2E4B-404C-8F83-C0109A4818D1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90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7C95D0-C0CA-734F-986F-45978CEDAAF6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6B591-ACE6-48FB-A7B5-69BBE5878D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787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D507B2-5484-694D-9744-F8269F9F1A6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CA7466-267E-47A2-8F04-1FF4ADF505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1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FEA-7639-0048-A0D8-35DC336AF579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5AFE3F-1DCA-6345-B914-C78807E7B0C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22413A-352F-4D45-8746-C955FEA6AE5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52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A04FF1-4E14-F04B-BB83-06B5A5D1D2A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DACBE7-2A6A-460A-AE49-6159481E31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813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C514FE-257E-FB4C-A95C-415FA9F4D9F7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7D0BF0-493F-4571-B65D-522C3186BFA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002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37A872-C7A3-F840-B1F9-01BFB6D89494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D35E7F-3692-471F-BE66-89DA2E99552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502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D23A7F-0FD5-6B4F-9424-857307724F7C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209B94-82B0-447E-ACEE-636B2707A05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408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5C055F-1300-204E-93F7-88BE4AF3CBE9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3678E5-C793-4BD2-A5D1-D40A0F4347C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4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D943EC-8DEE-7A43-AA38-54002751402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C35902-9995-41E2-8428-7205D6E6CD4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70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C6C358-39A5-1F46-9D79-2C17F53781E7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FD3463-CC8D-4294-8C0B-D3E48FAF8C3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55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449C2C-49B7-E341-929E-B8FE2572498E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8CC53D-0A27-49C3-BFA1-CB92058F4CE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823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F83B0F-1983-8142-B56E-02E810882706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26BAFC-50EB-4D86-B70A-D85B6C0FD3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5864-5C70-2F42-A117-589CE3B0095C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5DFC29-4F17-FE4F-BA2C-288F74CD13D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55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AA80A3-FEFB-2F4C-8D9A-24747E93FED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599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D49D9C-F369-F542-B202-7FE19AFF4A56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453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2B188D-F4A4-DB4B-BF40-8AB2B3EDDDA2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16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9F2E84-2F18-1043-A038-9F36341C0DB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98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021681-6150-684C-8C1F-E40E9FB5491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19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F1FFE9-E48D-4842-BEB6-3C954B57FBB9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76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EA9344-2D93-C640-AD47-954AF666C194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80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A09710-15AE-B348-B51C-06EB33015F7A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85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34DC81-AF63-2747-B5D4-AA55A31BD143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6FC5-4278-B240-8CA9-F362704A44D3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87F6DA-A365-6643-9968-D0C79A982A3E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7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791401-C579-F942-945D-BF6FD149F657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975F6-1F02-49F1-9B80-3C42822A824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85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74F72F-0B68-AC4D-B355-5D75984364C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2697F2-86AE-437C-90FF-D0F00A09CCE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15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A364B6-77D4-5942-80E3-FFB5246F7FE3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C620BA-5B58-4BFE-9209-94A3CAD3632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26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489963-1A9C-194D-8A5F-FC62423C473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8ACE6-38FB-41C1-BB51-260E57DEB5C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719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46402D-201A-1B46-B4EE-BFB9F579B99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8AE770-982F-4BC2-AA0E-C47D558F4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50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0552F-D4B3-DA48-AA69-8CA695AFE1A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383176-FBAF-4F05-A00D-81B28782FD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058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7D87A9-CA72-384B-8D9A-9F3C21959592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B7E85-4311-4C48-89B5-CF7C3FBC332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562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C45363-7F55-EC49-A1F3-04F9F8E9FDA9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D37FA9-4D0B-40BC-BBEA-37390D508C1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40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B36F53-F7A6-C24A-B297-53731B27F2A1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93CF4-E63E-4E36-BA7C-2CBBFE382D2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851E-DAB3-9148-BDAB-F9D21A0184A6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679B2D-184B-0E42-8AF8-D71F87128B4A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1759FE-7B4E-4F6E-B866-11187D72CA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315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42CA01-3986-654F-87EC-001EAF08314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97410A-348B-4A90-B1CF-A9CEE800D69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896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C226C3-C383-AD47-9458-1C99198089E2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FEC8D2-AD3C-4708-9BD3-17805128906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43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11580A-6F92-0E4E-81F5-EB8709A22C99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15C830-B233-40B1-BEB0-EF7E8124DF0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858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90A41-1E59-6C44-BB75-71AEA38276AD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03639A-9468-4453-97CC-EB8442201F3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832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BE0CDE-B174-0847-A05E-C7798D689768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835239-8E9A-4A92-A965-E78DDD3D53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2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D1EB33-30BE-9645-8D37-332CD2A6E21F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89B57D-973A-41DF-919E-F0B52BC1E6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06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7D490B-8409-514F-A34C-542DC170A00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F24DDB-8F54-4DA2-A7DA-D8F40B7516D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688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B126E5-B5C7-F843-821C-E4FB24590DFC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B30521-89CC-4A00-8C69-4A4997DD175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104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DCE87C-2E27-2943-B011-BBE7A0DBE0F6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5A61B8-2A23-45B0-A5CD-6D239BB1D1D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7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D102-9D92-4046-8D17-28564FBE7E77}" type="datetime1">
              <a:rPr lang="en-US" smtClean="0"/>
              <a:pPr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20E45E-1ECF-9240-B937-537951FDD43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E4B1F5-CAD2-45BB-92BE-E48474513A1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0F330-2E48-1240-8FC0-769DAC3FA4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0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BDB513-FC9B-D944-8DC2-0BA6909FAAB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1327A3-A89A-4937-BC7E-D5F66E69E16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42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D181636-F73F-D24D-A1AA-4A696662F11B}" type="datetime1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310A5A9-8285-4246-A683-6A87534CF42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8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6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E420D1-76DA-2245-9FDC-5484BD167877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6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8725F6-4B63-44C0-8784-B6FE5EBB0BB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5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230201-36E4-EE4E-8717-F2DDB3671B4F}" type="datetime1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5822A5-3685-4802-A0F9-5B2B460C6EA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2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6F8DAE-32B6-9F48-B207-5BBED0461129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22FD97-CCB3-4702-9884-69BDE83B8FB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1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9283FB-26C3-F949-B016-9815D647E610}" type="datetime1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118023-76F0-4A65-B5EA-7F49B8BF1369}" type="slidenum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9901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D0296B-7481-7A4D-9D69-DB8B28CD03E0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3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137B35-192E-E643-9F9A-97F2734C40FA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4C24D8-48A4-4CF3-98D9-EC4A8A487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F4A3E2-40A3-684E-B47D-A87A82324D96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0CD11F-B03E-4E9A-B773-B4DFD6C80F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E67C3E-1BC9-2747-AAF4-C59B23AED64B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1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713B98-5424-CC4C-9614-C55597558320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28F398-02E5-4E7F-9921-4D067D02FED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F37B19-0B3E-D744-A156-50A3556015C5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3CA20D-B20A-4C64-BB42-7D6D3C337F7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9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3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1.wmf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70.wmf"/><Relationship Id="rId10" Type="http://schemas.openxmlformats.org/officeDocument/2006/relationships/image" Target="../media/image7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75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4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altLang="en-US" sz="5300" dirty="0" smtClean="0">
                <a:ea typeface="ＭＳ Ｐゴシック" panose="020B0600070205080204" pitchFamily="34" charset="-128"/>
              </a:rPr>
              <a:t>Fitting a transformation</a:t>
            </a:r>
            <a:r>
              <a:rPr lang="en-US" altLang="en-US" sz="4800" dirty="0" smtClean="0">
                <a:ea typeface="ＭＳ Ｐゴシック" panose="020B0600070205080204" pitchFamily="34" charset="-128"/>
              </a:rPr>
              <a:t>: 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4800" dirty="0" smtClean="0">
                <a:ea typeface="ＭＳ Ｐゴシック" panose="020B0600070205080204" pitchFamily="34" charset="-128"/>
              </a:rPr>
              <a:t>Feature-based alignment</a:t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smtClean="0">
                <a:ea typeface="ＭＳ Ｐゴシック" panose="020B0600070205080204" pitchFamily="34" charset="-128"/>
              </a:rPr>
              <a:t>May 1</a:t>
            </a:r>
            <a:r>
              <a:rPr lang="en-US" altLang="en-US" sz="3600" baseline="30000" smtClean="0">
                <a:ea typeface="ＭＳ Ｐゴシック" panose="020B0600070205080204" pitchFamily="34" charset="-128"/>
              </a:rPr>
              <a:t>st</a:t>
            </a:r>
            <a:r>
              <a:rPr lang="en-US" altLang="en-US" sz="3600" smtClean="0">
                <a:ea typeface="ＭＳ Ｐゴシック" panose="020B0600070205080204" pitchFamily="34" charset="-128"/>
              </a:rPr>
              <a:t>, 2018</a:t>
            </a:r>
            <a:endParaRPr lang="en-US" altLang="en-US" sz="3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20819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Segmentation by Graph Cuts</a:t>
            </a:r>
          </a:p>
        </p:txBody>
      </p:sp>
      <p:sp>
        <p:nvSpPr>
          <p:cNvPr id="28680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Break graph into segments</a:t>
            </a:r>
          </a:p>
          <a:p>
            <a:pPr lvl="1" eaLnBrk="1" hangingPunct="1"/>
            <a:r>
              <a:rPr lang="en-US" dirty="0" smtClean="0"/>
              <a:t>Delete links that cross between segments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Easiest to break links that have low similarity</a:t>
            </a:r>
          </a:p>
          <a:p>
            <a:pPr lvl="2" eaLnBrk="1" hangingPunct="1"/>
            <a:r>
              <a:rPr lang="en-US" sz="1800" dirty="0" smtClean="0"/>
              <a:t>similar pixels should be in the same segments</a:t>
            </a:r>
          </a:p>
          <a:p>
            <a:pPr lvl="2" eaLnBrk="1" hangingPunct="1"/>
            <a:r>
              <a:rPr lang="en-US" sz="1800" dirty="0" smtClean="0"/>
              <a:t>dissimilar pixels should be in different segments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4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28695" name="Group 23"/>
          <p:cNvGrpSpPr>
            <a:grpSpLocks/>
          </p:cNvGrpSpPr>
          <p:nvPr/>
        </p:nvGrpSpPr>
        <p:grpSpPr bwMode="auto">
          <a:xfrm>
            <a:off x="5029200" y="1133475"/>
            <a:ext cx="2541588" cy="3362325"/>
            <a:chOff x="3595" y="714"/>
            <a:chExt cx="1601" cy="2118"/>
          </a:xfrm>
        </p:grpSpPr>
        <p:pic>
          <p:nvPicPr>
            <p:cNvPr id="28702" name="Picture 24" descr="tiger_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3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4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5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6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7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8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09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10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711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28712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28714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15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8716" name="AutoShape 37"/>
              <p:cNvCxnSpPr>
                <a:cxnSpLocks noChangeShapeType="1"/>
                <a:stCxn id="28714" idx="0"/>
                <a:endCxn id="28715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8713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</a:p>
          </p:txBody>
        </p:sp>
      </p:grpSp>
      <p:sp>
        <p:nvSpPr>
          <p:cNvPr id="28696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7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98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99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700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4" name="TextBox 49"/>
          <p:cNvSpPr txBox="1">
            <a:spLocks noChangeArrowheads="1"/>
          </p:cNvSpPr>
          <p:nvPr/>
        </p:nvSpPr>
        <p:spPr bwMode="auto">
          <a:xfrm>
            <a:off x="8001000" y="6553200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Steve Seitz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5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 smtClean="0"/>
              <a:t>Link Cut</a:t>
            </a:r>
          </a:p>
          <a:p>
            <a:pPr lvl="1" eaLnBrk="1" hangingPunct="1"/>
            <a:r>
              <a:rPr lang="en-US" smtClean="0"/>
              <a:t>set of links whose removal makes a graph disconnected</a:t>
            </a:r>
          </a:p>
          <a:p>
            <a:pPr lvl="1" eaLnBrk="1" hangingPunct="1"/>
            <a:r>
              <a:rPr lang="en-US" smtClean="0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808080"/>
                </a:solidFill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Find minimum cut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gives you a segmentation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9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7"/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mtClean="0"/>
              <a:t>Recall: Segmentation by Graph Cuts</a:t>
            </a:r>
            <a:endParaRPr lang="en-US" dirty="0" smtClean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431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 t="30718" r="16137" b="5263"/>
          <a:stretch/>
        </p:blipFill>
        <p:spPr bwMode="auto">
          <a:xfrm>
            <a:off x="381000" y="1745672"/>
            <a:ext cx="8541328" cy="463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4876800" y="4274126"/>
            <a:ext cx="4267200" cy="220287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2400" y="4419600"/>
            <a:ext cx="5181600" cy="2057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3" descr="out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7" y="152400"/>
            <a:ext cx="957263" cy="12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4724400" y="1905000"/>
            <a:ext cx="914400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0" t="28899" r="20864" b="36938"/>
          <a:stretch/>
        </p:blipFill>
        <p:spPr bwMode="auto">
          <a:xfrm>
            <a:off x="5181600" y="1676400"/>
            <a:ext cx="3276600" cy="28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 bwMode="auto">
          <a:xfrm>
            <a:off x="7391400" y="3352800"/>
            <a:ext cx="1121568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54" y="4267200"/>
            <a:ext cx="8787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Adding hard constraints: </a:t>
            </a:r>
          </a:p>
          <a:p>
            <a:endParaRPr lang="en-US" sz="1400" dirty="0"/>
          </a:p>
          <a:p>
            <a:r>
              <a:rPr lang="en-US" sz="2400" dirty="0" smtClean="0"/>
              <a:t>Add two additional nodes, object and background “terminals”</a:t>
            </a:r>
          </a:p>
          <a:p>
            <a:endParaRPr lang="en-US" sz="1100" dirty="0" smtClean="0"/>
          </a:p>
          <a:p>
            <a:r>
              <a:rPr lang="en-US" sz="2400" dirty="0" smtClean="0"/>
              <a:t>Link each pixel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To both terminals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To its neighboring pixels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z="3800" dirty="0" smtClean="0"/>
              <a:t>Graph cuts for interactive segmentation</a:t>
            </a:r>
            <a:endParaRPr lang="en-US" sz="3800" dirty="0"/>
          </a:p>
        </p:txBody>
      </p:sp>
      <p:sp>
        <p:nvSpPr>
          <p:cNvPr id="13" name="TextBox 12"/>
          <p:cNvSpPr txBox="1"/>
          <p:nvPr/>
        </p:nvSpPr>
        <p:spPr>
          <a:xfrm>
            <a:off x="7696200" y="647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Yuri </a:t>
            </a:r>
            <a:r>
              <a:rPr lang="en-US" dirty="0" err="1" smtClean="0"/>
              <a:t>Boykov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25837" r="15455" b="8708"/>
          <a:stretch/>
        </p:blipFill>
        <p:spPr bwMode="auto">
          <a:xfrm>
            <a:off x="609600" y="1524000"/>
            <a:ext cx="8084127" cy="473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09600" y="3893126"/>
            <a:ext cx="4267200" cy="2369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Graph cuts for interactive segmentation</a:t>
            </a:r>
            <a:endParaRPr lang="en-US" sz="3800" dirty="0"/>
          </a:p>
        </p:txBody>
      </p:sp>
      <p:sp>
        <p:nvSpPr>
          <p:cNvPr id="9" name="TextBox 8"/>
          <p:cNvSpPr txBox="1"/>
          <p:nvPr/>
        </p:nvSpPr>
        <p:spPr>
          <a:xfrm>
            <a:off x="509154" y="4267200"/>
            <a:ext cx="391044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Adding hard constraints: </a:t>
            </a:r>
          </a:p>
          <a:p>
            <a:endParaRPr lang="en-US" sz="1400" dirty="0"/>
          </a:p>
          <a:p>
            <a:r>
              <a:rPr lang="en-US" sz="2400" dirty="0" smtClean="0"/>
              <a:t>Let the edge weight to object or background terminal reflect </a:t>
            </a:r>
            <a:r>
              <a:rPr lang="en-US" sz="2400" dirty="0" smtClean="0"/>
              <a:t>distance to </a:t>
            </a:r>
            <a:r>
              <a:rPr lang="en-US" sz="2400" dirty="0" smtClean="0"/>
              <a:t>the respective seed pixels.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6200" y="647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Yuri </a:t>
            </a:r>
            <a:r>
              <a:rPr lang="en-US" dirty="0" err="1" smtClean="0"/>
              <a:t>Boykov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1000" y="1745673"/>
            <a:ext cx="8156863" cy="4052454"/>
            <a:chOff x="381000" y="1745673"/>
            <a:chExt cx="8156863" cy="405245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7" t="30718" r="58466" b="37272"/>
            <a:stretch/>
          </p:blipFill>
          <p:spPr bwMode="auto">
            <a:xfrm>
              <a:off x="381000" y="1745673"/>
              <a:ext cx="3380509" cy="2317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66" t="70048" r="15455" b="16268"/>
            <a:stretch/>
          </p:blipFill>
          <p:spPr bwMode="auto">
            <a:xfrm>
              <a:off x="6248400" y="4708308"/>
              <a:ext cx="1679863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623463" y="4655127"/>
              <a:ext cx="914400" cy="1143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6173931" y="4746408"/>
            <a:ext cx="303069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24402" r="15114" b="5263"/>
          <a:stretch/>
        </p:blipFill>
        <p:spPr bwMode="auto">
          <a:xfrm>
            <a:off x="301337" y="1537855"/>
            <a:ext cx="8499763" cy="509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3" t="42153" r="50000" b="28923"/>
          <a:stretch/>
        </p:blipFill>
        <p:spPr bwMode="auto">
          <a:xfrm>
            <a:off x="4914901" y="3352800"/>
            <a:ext cx="876299" cy="2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42153" r="62318" b="28923"/>
          <a:stretch/>
        </p:blipFill>
        <p:spPr bwMode="auto">
          <a:xfrm>
            <a:off x="5581898" y="3352800"/>
            <a:ext cx="2266702" cy="2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Graph cuts for interactive segmentation</a:t>
            </a:r>
            <a:endParaRPr lang="en-US" sz="3800" dirty="0"/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-3810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err="1">
                <a:solidFill>
                  <a:schemeClr val="tx2"/>
                </a:solidFill>
                <a:latin typeface="Arial Narrow" pitchFamily="34" charset="0"/>
              </a:rPr>
              <a:t>Boykov</a:t>
            </a: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 and Jolly (2001)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971800" y="2057400"/>
            <a:ext cx="303069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ou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310409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033963" y="5710959"/>
            <a:ext cx="1214437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err="1">
                <a:latin typeface="Arial Narrow" pitchFamily="34" charset="0"/>
              </a:rPr>
              <a:t>GrabCut</a:t>
            </a:r>
            <a:r>
              <a:rPr lang="en-GB" b="1" dirty="0">
                <a:latin typeface="Arial Narrow" pitchFamily="34" charset="0"/>
              </a:rPr>
              <a:t/>
            </a:r>
            <a:br>
              <a:rPr lang="en-GB" b="1" dirty="0">
                <a:latin typeface="Arial Narrow" pitchFamily="34" charset="0"/>
              </a:rPr>
            </a:br>
            <a:r>
              <a:rPr lang="en-GB" b="1" dirty="0">
                <a:latin typeface="Arial Narrow" pitchFamily="34" charset="0"/>
              </a:rPr>
              <a:t>Rother et al. (2004)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2900363" y="5676034"/>
            <a:ext cx="13493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latin typeface="Arial Narrow" pitchFamily="34" charset="0"/>
              </a:rPr>
              <a:t>    Graph Cuts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Boykov and   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Jolly (2001)</a:t>
            </a:r>
          </a:p>
        </p:txBody>
      </p:sp>
      <p:grpSp>
        <p:nvGrpSpPr>
          <p:cNvPr id="23" name="Group 9"/>
          <p:cNvGrpSpPr>
            <a:grpSpLocks/>
          </p:cNvGrpSpPr>
          <p:nvPr/>
        </p:nvGrpSpPr>
        <p:grpSpPr bwMode="auto">
          <a:xfrm>
            <a:off x="4679950" y="3501159"/>
            <a:ext cx="1562100" cy="2190750"/>
            <a:chOff x="4816" y="2224"/>
            <a:chExt cx="984" cy="1380"/>
          </a:xfrm>
        </p:grpSpPr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816" y="2240"/>
              <a:ext cx="944" cy="1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Picture 11" descr="o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2224"/>
              <a:ext cx="961" cy="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2846388" y="3469409"/>
            <a:ext cx="1538287" cy="2209800"/>
            <a:chOff x="2599" y="2200"/>
            <a:chExt cx="969" cy="1392"/>
          </a:xfrm>
        </p:grpSpPr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600" y="2224"/>
              <a:ext cx="944" cy="1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" name="Picture 19" descr="o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2200"/>
              <a:ext cx="969" cy="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3" descr="out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310409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6"/>
          <p:cNvSpPr>
            <a:spLocks noChangeArrowheads="1"/>
          </p:cNvSpPr>
          <p:nvPr/>
        </p:nvSpPr>
        <p:spPr bwMode="auto">
          <a:xfrm>
            <a:off x="4718050" y="1362075"/>
            <a:ext cx="1417637" cy="19240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dirty="0" smtClean="0"/>
              <a:t>Graph cuts for interactive segmentation</a:t>
            </a:r>
            <a:endParaRPr lang="en-US" sz="3800" dirty="0"/>
          </a:p>
        </p:txBody>
      </p:sp>
      <p:sp>
        <p:nvSpPr>
          <p:cNvPr id="36" name="TextBox 35"/>
          <p:cNvSpPr txBox="1"/>
          <p:nvPr/>
        </p:nvSpPr>
        <p:spPr>
          <a:xfrm>
            <a:off x="6248400" y="400396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interaction modality: specify bounding box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69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“Grab Cut”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 smtClean="0"/>
              <a:t>Loosely specify foreground region</a:t>
            </a:r>
          </a:p>
          <a:p>
            <a:r>
              <a:rPr lang="en-US" sz="2800" dirty="0" smtClean="0"/>
              <a:t>Iterated graph cut</a:t>
            </a:r>
            <a:endParaRPr lang="en-US" sz="2800" dirty="0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smtClean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  <a:endParaRPr lang="en-GB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837479" y="2255043"/>
            <a:ext cx="2867025" cy="1914525"/>
            <a:chOff x="665" y="1135"/>
            <a:chExt cx="1806" cy="1206"/>
          </a:xfrm>
        </p:grpSpPr>
        <p:pic>
          <p:nvPicPr>
            <p:cNvPr id="6" name="Picture 29" descr="1240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30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Rectangle 33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433041" y="4945856"/>
            <a:ext cx="3328988" cy="860425"/>
          </a:xfrm>
          <a:custGeom>
            <a:avLst/>
            <a:gdLst>
              <a:gd name="G0" fmla="+- -3815864 0 0"/>
              <a:gd name="G1" fmla="+- -10041407 0 0"/>
              <a:gd name="G2" fmla="+- -3815864 0 -10041407"/>
              <a:gd name="G3" fmla="+- 10800 0 0"/>
              <a:gd name="G4" fmla="+- 0 0 -3815864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35 0 0"/>
              <a:gd name="G9" fmla="+- 0 0 -10041407"/>
              <a:gd name="G10" fmla="+- 7235 0 2700"/>
              <a:gd name="G11" fmla="cos G10 -3815864"/>
              <a:gd name="G12" fmla="sin G10 -3815864"/>
              <a:gd name="G13" fmla="cos 13500 -3815864"/>
              <a:gd name="G14" fmla="sin 13500 -3815864"/>
              <a:gd name="G15" fmla="+- G11 10800 0"/>
              <a:gd name="G16" fmla="+- G12 10800 0"/>
              <a:gd name="G17" fmla="+- G13 10800 0"/>
              <a:gd name="G18" fmla="+- G14 10800 0"/>
              <a:gd name="G19" fmla="*/ 7235 1 2"/>
              <a:gd name="G20" fmla="+- G19 5400 0"/>
              <a:gd name="G21" fmla="cos G20 -3815864"/>
              <a:gd name="G22" fmla="sin G20 -3815864"/>
              <a:gd name="G23" fmla="+- G21 10800 0"/>
              <a:gd name="G24" fmla="+- G12 G23 G22"/>
              <a:gd name="G25" fmla="+- G22 G23 G11"/>
              <a:gd name="G26" fmla="cos 10800 -3815864"/>
              <a:gd name="G27" fmla="sin 10800 -3815864"/>
              <a:gd name="G28" fmla="cos 7235 -3815864"/>
              <a:gd name="G29" fmla="sin 7235 -3815864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041407"/>
              <a:gd name="G36" fmla="sin G34 -10041407"/>
              <a:gd name="G37" fmla="+/ -10041407 -3815864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35 G39"/>
              <a:gd name="G43" fmla="sin 7235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873 w 21600"/>
              <a:gd name="T5" fmla="*/ 404 h 21600"/>
              <a:gd name="T6" fmla="*/ 2749 w 21600"/>
              <a:gd name="T7" fmla="*/ 6736 h 21600"/>
              <a:gd name="T8" fmla="*/ 8839 w 21600"/>
              <a:gd name="T9" fmla="*/ 3835 h 21600"/>
              <a:gd name="T10" fmla="*/ 17908 w 21600"/>
              <a:gd name="T11" fmla="*/ -677 h 21600"/>
              <a:gd name="T12" fmla="*/ 19359 w 21600"/>
              <a:gd name="T13" fmla="*/ 5493 h 21600"/>
              <a:gd name="T14" fmla="*/ 13188 w 21600"/>
              <a:gd name="T15" fmla="*/ 694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 flipH="1" flipV="1">
            <a:off x="3344141" y="5123656"/>
            <a:ext cx="3203575" cy="949325"/>
          </a:xfrm>
          <a:custGeom>
            <a:avLst/>
            <a:gdLst>
              <a:gd name="G0" fmla="+- -3815864 0 0"/>
              <a:gd name="G1" fmla="+- -10041407 0 0"/>
              <a:gd name="G2" fmla="+- -3815864 0 -10041407"/>
              <a:gd name="G3" fmla="+- 10800 0 0"/>
              <a:gd name="G4" fmla="+- 0 0 -3815864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35 0 0"/>
              <a:gd name="G9" fmla="+- 0 0 -10041407"/>
              <a:gd name="G10" fmla="+- 7235 0 2700"/>
              <a:gd name="G11" fmla="cos G10 -3815864"/>
              <a:gd name="G12" fmla="sin G10 -3815864"/>
              <a:gd name="G13" fmla="cos 13500 -3815864"/>
              <a:gd name="G14" fmla="sin 13500 -3815864"/>
              <a:gd name="G15" fmla="+- G11 10800 0"/>
              <a:gd name="G16" fmla="+- G12 10800 0"/>
              <a:gd name="G17" fmla="+- G13 10800 0"/>
              <a:gd name="G18" fmla="+- G14 10800 0"/>
              <a:gd name="G19" fmla="*/ 7235 1 2"/>
              <a:gd name="G20" fmla="+- G19 5400 0"/>
              <a:gd name="G21" fmla="cos G20 -3815864"/>
              <a:gd name="G22" fmla="sin G20 -3815864"/>
              <a:gd name="G23" fmla="+- G21 10800 0"/>
              <a:gd name="G24" fmla="+- G12 G23 G22"/>
              <a:gd name="G25" fmla="+- G22 G23 G11"/>
              <a:gd name="G26" fmla="cos 10800 -3815864"/>
              <a:gd name="G27" fmla="sin 10800 -3815864"/>
              <a:gd name="G28" fmla="cos 7235 -3815864"/>
              <a:gd name="G29" fmla="sin 7235 -3815864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041407"/>
              <a:gd name="G36" fmla="sin G34 -10041407"/>
              <a:gd name="G37" fmla="+/ -10041407 -3815864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35 G39"/>
              <a:gd name="G43" fmla="sin 7235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873 w 21600"/>
              <a:gd name="T5" fmla="*/ 404 h 21600"/>
              <a:gd name="T6" fmla="*/ 2749 w 21600"/>
              <a:gd name="T7" fmla="*/ 6736 h 21600"/>
              <a:gd name="T8" fmla="*/ 8839 w 21600"/>
              <a:gd name="T9" fmla="*/ 3835 h 21600"/>
              <a:gd name="T10" fmla="*/ 17908 w 21600"/>
              <a:gd name="T11" fmla="*/ -677 h 21600"/>
              <a:gd name="T12" fmla="*/ 19359 w 21600"/>
              <a:gd name="T13" fmla="*/ 5493 h 21600"/>
              <a:gd name="T14" fmla="*/ 13188 w 21600"/>
              <a:gd name="T15" fmla="*/ 694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1991591" y="4287043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921991" y="2872581"/>
            <a:ext cx="379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800" smtClean="0">
                <a:solidFill>
                  <a:srgbClr val="FFFFFF"/>
                </a:solidFill>
              </a:rPr>
              <a:t>User Initialisation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59667" y="5223668"/>
            <a:ext cx="3276600" cy="841375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1AE05"/>
                </a:solidFill>
              </a:rPr>
              <a:t>K-means for learning </a:t>
            </a:r>
            <a:br>
              <a:rPr lang="en-GB" sz="2400" b="1" dirty="0" smtClean="0">
                <a:solidFill>
                  <a:srgbClr val="F1AE05"/>
                </a:solidFill>
              </a:rPr>
            </a:br>
            <a:r>
              <a:rPr lang="en-GB" sz="2400" b="1" dirty="0" smtClean="0">
                <a:solidFill>
                  <a:srgbClr val="F1AE05"/>
                </a:solidFill>
              </a:rPr>
              <a:t> colour distributions</a:t>
            </a:r>
            <a:r>
              <a:rPr lang="en-GB" sz="24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539778" y="4908982"/>
            <a:ext cx="2346325" cy="1206500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2400" b="1" dirty="0" smtClean="0">
                <a:solidFill>
                  <a:srgbClr val="F1AE05"/>
                </a:solidFill>
              </a:rPr>
              <a:t>Graph cuts to infer the segmentation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1853479" y="2567781"/>
            <a:ext cx="550862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8800" b="1" smtClean="0">
                <a:solidFill>
                  <a:srgbClr val="FFFFFF"/>
                </a:solidFill>
                <a:latin typeface="Arial Narrow" pitchFamily="34" charset="0"/>
              </a:rPr>
              <a:t>?</a:t>
            </a:r>
          </a:p>
        </p:txBody>
      </p:sp>
      <p:pic>
        <p:nvPicPr>
          <p:cNvPr id="18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04" y="5376068"/>
            <a:ext cx="3100387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79" y="5317331"/>
            <a:ext cx="31003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95857" y="2897757"/>
            <a:ext cx="306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initialization</a:t>
            </a:r>
            <a:endParaRPr lang="en-US" sz="2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“Grab Cut”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 smtClean="0"/>
              <a:t>Loosely specify foreground region</a:t>
            </a:r>
          </a:p>
          <a:p>
            <a:r>
              <a:rPr lang="en-US" sz="2800" dirty="0" smtClean="0"/>
              <a:t>Iterated graph cut</a:t>
            </a:r>
            <a:endParaRPr lang="en-US" sz="2800" dirty="0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smtClean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  <a:endParaRPr lang="en-GB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504950" y="6142037"/>
            <a:ext cx="621665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GB" sz="2000" smtClean="0"/>
              <a:t>Gaussian Mixture Model </a:t>
            </a:r>
            <a:r>
              <a:rPr lang="en-GB" sz="1800" smtClean="0"/>
              <a:t>(typically 5-8 components)</a:t>
            </a:r>
            <a:endParaRPr lang="en-GB" sz="1800"/>
          </a:p>
        </p:txBody>
      </p:sp>
      <p:pic>
        <p:nvPicPr>
          <p:cNvPr id="21" name="Picture 5" descr="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208462"/>
            <a:ext cx="215582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795463" y="4475162"/>
            <a:ext cx="9969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 smtClean="0">
                <a:solidFill>
                  <a:srgbClr val="FF0000"/>
                </a:solidFill>
                <a:latin typeface="Arial Narrow" pitchFamily="34" charset="0"/>
              </a:rPr>
              <a:t>Foreground &amp;</a:t>
            </a:r>
            <a:br>
              <a:rPr lang="en-GB" sz="1400" b="1" smtClean="0">
                <a:solidFill>
                  <a:srgbClr val="FF0000"/>
                </a:solidFill>
                <a:latin typeface="Arial Narrow" pitchFamily="34" charset="0"/>
              </a:rPr>
            </a:br>
            <a:r>
              <a:rPr lang="en-GB" sz="1400" b="1" smtClean="0">
                <a:solidFill>
                  <a:srgbClr val="FF0000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2495550" y="5643562"/>
            <a:ext cx="995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 smtClean="0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pic>
        <p:nvPicPr>
          <p:cNvPr id="24" name="Picture 7" descr="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4256087"/>
            <a:ext cx="2139950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091238" y="4675187"/>
            <a:ext cx="9953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 smtClean="0">
                <a:solidFill>
                  <a:srgbClr val="FF0000"/>
                </a:solidFill>
                <a:latin typeface="Arial Narrow" pitchFamily="34" charset="0"/>
              </a:rPr>
              <a:t>Foreground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6684963" y="5614987"/>
            <a:ext cx="9969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 smtClean="0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449638" y="56022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 smtClean="0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447800" y="2474912"/>
            <a:ext cx="2390775" cy="1608138"/>
            <a:chOff x="665" y="1135"/>
            <a:chExt cx="1806" cy="1206"/>
          </a:xfrm>
        </p:grpSpPr>
        <p:pic>
          <p:nvPicPr>
            <p:cNvPr id="29" name="Picture 18" descr="12408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34" name="Picture 28" descr="t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2538412"/>
            <a:ext cx="2146300" cy="14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38"/>
          <p:cNvSpPr>
            <a:spLocks noChangeArrowheads="1"/>
          </p:cNvSpPr>
          <p:nvPr/>
        </p:nvSpPr>
        <p:spPr bwMode="auto">
          <a:xfrm rot="16200000">
            <a:off x="4603750" y="3652837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1649413" y="42306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 smtClean="0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7745413" y="56403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 smtClean="0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5935663" y="42687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 smtClean="0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4225925" y="4386262"/>
            <a:ext cx="1384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mtClean="0">
                <a:solidFill>
                  <a:srgbClr val="FFFFFF"/>
                </a:solidFill>
              </a:rPr>
              <a:t>Iterated graph cut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“Grab Cut”</a:t>
            </a:r>
            <a:endParaRPr lang="en-US" sz="4000" dirty="0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smtClean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  <a:endParaRPr lang="en-GB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pic>
        <p:nvPicPr>
          <p:cNvPr id="50" name="Picture 4" descr="DSC03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125412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52" name="Picture 7" descr="r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7" y="3640138"/>
            <a:ext cx="230822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3432175"/>
            <a:ext cx="87312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1" descr="153_5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1655763"/>
            <a:ext cx="2308225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13"/>
          <p:cNvGrpSpPr>
            <a:grpSpLocks/>
          </p:cNvGrpSpPr>
          <p:nvPr/>
        </p:nvGrpSpPr>
        <p:grpSpPr bwMode="auto">
          <a:xfrm>
            <a:off x="5486400" y="1425575"/>
            <a:ext cx="1450975" cy="1935163"/>
            <a:chOff x="4216" y="952"/>
            <a:chExt cx="914" cy="1219"/>
          </a:xfrm>
        </p:grpSpPr>
        <p:pic>
          <p:nvPicPr>
            <p:cNvPr id="56" name="Picture 14" descr="IMG_3872_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Freeform 22"/>
          <p:cNvSpPr>
            <a:spLocks/>
          </p:cNvSpPr>
          <p:nvPr/>
        </p:nvSpPr>
        <p:spPr bwMode="auto">
          <a:xfrm>
            <a:off x="2798762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59" name="Picture 23" descr="o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3559175"/>
            <a:ext cx="1976438" cy="19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k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36988"/>
            <a:ext cx="167322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5"/>
          <p:cNvGrpSpPr>
            <a:grpSpLocks/>
          </p:cNvGrpSpPr>
          <p:nvPr/>
        </p:nvGrpSpPr>
        <p:grpSpPr bwMode="auto">
          <a:xfrm>
            <a:off x="7239000" y="2236788"/>
            <a:ext cx="1814513" cy="1333500"/>
            <a:chOff x="552" y="1552"/>
            <a:chExt cx="1558" cy="1040"/>
          </a:xfrm>
        </p:grpSpPr>
        <p:pic>
          <p:nvPicPr>
            <p:cNvPr id="62" name="Picture 6" descr="20907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Interactive segmentation</a:t>
            </a:r>
          </a:p>
          <a:p>
            <a:r>
              <a:rPr lang="en-US" dirty="0" smtClean="0"/>
              <a:t>Feature-based alignment</a:t>
            </a:r>
          </a:p>
          <a:p>
            <a:pPr lvl="1"/>
            <a:r>
              <a:rPr lang="en-US" dirty="0" smtClean="0"/>
              <a:t>2D transformations</a:t>
            </a:r>
          </a:p>
          <a:p>
            <a:pPr lvl="1"/>
            <a:r>
              <a:rPr lang="en-US" dirty="0" smtClean="0"/>
              <a:t>Affine fit</a:t>
            </a:r>
          </a:p>
          <a:p>
            <a:pPr lvl="1"/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552" name="Group 27"/>
          <p:cNvGrpSpPr>
            <a:grpSpLocks/>
          </p:cNvGrpSpPr>
          <p:nvPr/>
        </p:nvGrpSpPr>
        <p:grpSpPr bwMode="auto">
          <a:xfrm>
            <a:off x="920700" y="2844792"/>
            <a:ext cx="2844800" cy="2495550"/>
            <a:chOff x="1872" y="1947"/>
            <a:chExt cx="1792" cy="1572"/>
          </a:xfrm>
        </p:grpSpPr>
        <p:graphicFrame>
          <p:nvGraphicFramePr>
            <p:cNvPr id="492546" name="Object 2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3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7" name="Oval 21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77" name="Text Box 30"/>
          <p:cNvSpPr txBox="1">
            <a:spLocks noChangeArrowheads="1"/>
          </p:cNvSpPr>
          <p:nvPr/>
        </p:nvSpPr>
        <p:spPr bwMode="auto">
          <a:xfrm>
            <a:off x="811161" y="1638288"/>
            <a:ext cx="6997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Given</a:t>
            </a:r>
            <a:r>
              <a:rPr lang="en-US" sz="2400" dirty="0">
                <a:solidFill>
                  <a:srgbClr val="000000"/>
                </a:solidFill>
              </a:rPr>
              <a:t>: initial contour (model) near desired object </a:t>
            </a:r>
          </a:p>
        </p:txBody>
      </p:sp>
      <p:sp>
        <p:nvSpPr>
          <p:cNvPr id="492554" name="TextBox 8"/>
          <p:cNvSpPr txBox="1">
            <a:spLocks noChangeArrowheads="1"/>
          </p:cNvSpPr>
          <p:nvPr/>
        </p:nvSpPr>
        <p:spPr bwMode="auto">
          <a:xfrm>
            <a:off x="2133600" y="9144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a.k.a. active contours, snakes</a:t>
            </a:r>
          </a:p>
        </p:txBody>
      </p:sp>
      <p:sp>
        <p:nvSpPr>
          <p:cNvPr id="492556" name="TextBox 8"/>
          <p:cNvSpPr txBox="1">
            <a:spLocks noChangeArrowheads="1"/>
          </p:cNvSpPr>
          <p:nvPr/>
        </p:nvSpPr>
        <p:spPr bwMode="auto">
          <a:xfrm>
            <a:off x="7224777" y="6584997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Figure credit: Yuri </a:t>
            </a:r>
            <a:r>
              <a:rPr lang="en-US" sz="1200" dirty="0" err="1">
                <a:solidFill>
                  <a:srgbClr val="000000"/>
                </a:solidFill>
              </a:rPr>
              <a:t>Boykov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492557" name="Group 11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1872" y="1947"/>
            <a:chExt cx="1792" cy="1572"/>
          </a:xfrm>
        </p:grpSpPr>
        <p:graphicFrame>
          <p:nvGraphicFramePr>
            <p:cNvPr id="492547" name="Object 5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4" name="Image" r:id="rId6" imgW="1143260" imgH="1003529" progId="">
                    <p:embed/>
                  </p:oleObj>
                </mc:Choice>
                <mc:Fallback>
                  <p:oleObj name="Image" r:id="rId6" imgW="1143260" imgH="1003529" progId="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6" name="Oval 6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790" y="1924"/>
            <a:chExt cx="1792" cy="1572"/>
          </a:xfrm>
        </p:grpSpPr>
        <p:graphicFrame>
          <p:nvGraphicFramePr>
            <p:cNvPr id="492548" name="Object 4"/>
            <p:cNvGraphicFramePr>
              <a:graphicFrameLocks noChangeAspect="1"/>
            </p:cNvGraphicFramePr>
            <p:nvPr/>
          </p:nvGraphicFramePr>
          <p:xfrm>
            <a:off x="3790" y="1924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5" name="Image" r:id="rId7" imgW="1143260" imgH="1003529" progId="">
                    <p:embed/>
                  </p:oleObj>
                </mc:Choice>
                <mc:Fallback>
                  <p:oleObj name="Image" r:id="rId7" imgW="1143260" imgH="1003529" progId="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1924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5" name="Freeform 9"/>
            <p:cNvSpPr>
              <a:spLocks/>
            </p:cNvSpPr>
            <p:nvPr/>
          </p:nvSpPr>
          <p:spPr bwMode="auto">
            <a:xfrm>
              <a:off x="4453" y="2348"/>
              <a:ext cx="759" cy="687"/>
            </a:xfrm>
            <a:custGeom>
              <a:avLst/>
              <a:gdLst>
                <a:gd name="T0" fmla="*/ 504 w 759"/>
                <a:gd name="T1" fmla="*/ 27 h 687"/>
                <a:gd name="T2" fmla="*/ 667 w 759"/>
                <a:gd name="T3" fmla="*/ 99 h 687"/>
                <a:gd name="T4" fmla="*/ 753 w 759"/>
                <a:gd name="T5" fmla="*/ 319 h 687"/>
                <a:gd name="T6" fmla="*/ 632 w 759"/>
                <a:gd name="T7" fmla="*/ 568 h 687"/>
                <a:gd name="T8" fmla="*/ 468 w 759"/>
                <a:gd name="T9" fmla="*/ 675 h 687"/>
                <a:gd name="T10" fmla="*/ 227 w 759"/>
                <a:gd name="T11" fmla="*/ 632 h 687"/>
                <a:gd name="T12" fmla="*/ 20 w 759"/>
                <a:gd name="T13" fmla="*/ 347 h 687"/>
                <a:gd name="T14" fmla="*/ 106 w 759"/>
                <a:gd name="T15" fmla="*/ 99 h 687"/>
                <a:gd name="T16" fmla="*/ 312 w 759"/>
                <a:gd name="T17" fmla="*/ 13 h 687"/>
                <a:gd name="T18" fmla="*/ 504 w 759"/>
                <a:gd name="T19" fmla="*/ 27 h 6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687"/>
                <a:gd name="T32" fmla="*/ 759 w 759"/>
                <a:gd name="T33" fmla="*/ 687 h 6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687">
                  <a:moveTo>
                    <a:pt x="504" y="27"/>
                  </a:moveTo>
                  <a:cubicBezTo>
                    <a:pt x="563" y="41"/>
                    <a:pt x="625" y="50"/>
                    <a:pt x="667" y="99"/>
                  </a:cubicBezTo>
                  <a:cubicBezTo>
                    <a:pt x="709" y="148"/>
                    <a:pt x="759" y="241"/>
                    <a:pt x="753" y="319"/>
                  </a:cubicBezTo>
                  <a:cubicBezTo>
                    <a:pt x="747" y="397"/>
                    <a:pt x="679" y="509"/>
                    <a:pt x="632" y="568"/>
                  </a:cubicBezTo>
                  <a:cubicBezTo>
                    <a:pt x="585" y="627"/>
                    <a:pt x="535" y="664"/>
                    <a:pt x="468" y="675"/>
                  </a:cubicBezTo>
                  <a:cubicBezTo>
                    <a:pt x="401" y="686"/>
                    <a:pt x="302" y="687"/>
                    <a:pt x="227" y="632"/>
                  </a:cubicBezTo>
                  <a:cubicBezTo>
                    <a:pt x="152" y="577"/>
                    <a:pt x="40" y="436"/>
                    <a:pt x="20" y="347"/>
                  </a:cubicBezTo>
                  <a:cubicBezTo>
                    <a:pt x="0" y="258"/>
                    <a:pt x="57" y="155"/>
                    <a:pt x="106" y="99"/>
                  </a:cubicBezTo>
                  <a:cubicBezTo>
                    <a:pt x="155" y="43"/>
                    <a:pt x="242" y="26"/>
                    <a:pt x="312" y="13"/>
                  </a:cubicBezTo>
                  <a:cubicBezTo>
                    <a:pt x="382" y="0"/>
                    <a:pt x="445" y="13"/>
                    <a:pt x="504" y="27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-87" y="1886"/>
            <a:chExt cx="1792" cy="1572"/>
          </a:xfrm>
        </p:grpSpPr>
        <p:graphicFrame>
          <p:nvGraphicFramePr>
            <p:cNvPr id="492549" name="Object 3"/>
            <p:cNvGraphicFramePr>
              <a:graphicFrameLocks noChangeAspect="1"/>
            </p:cNvGraphicFramePr>
            <p:nvPr/>
          </p:nvGraphicFramePr>
          <p:xfrm>
            <a:off x="-87" y="1886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" name="Image" r:id="rId8" imgW="1143260" imgH="1003529" progId="">
                    <p:embed/>
                  </p:oleObj>
                </mc:Choice>
                <mc:Fallback>
                  <p:oleObj name="Image" r:id="rId8" imgW="1143260" imgH="1003529" progId="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" y="1886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4" name="Freeform 15"/>
            <p:cNvSpPr>
              <a:spLocks/>
            </p:cNvSpPr>
            <p:nvPr/>
          </p:nvSpPr>
          <p:spPr bwMode="auto">
            <a:xfrm>
              <a:off x="668" y="2315"/>
              <a:ext cx="745" cy="678"/>
            </a:xfrm>
            <a:custGeom>
              <a:avLst/>
              <a:gdLst>
                <a:gd name="T0" fmla="*/ 356 w 745"/>
                <a:gd name="T1" fmla="*/ 32 h 678"/>
                <a:gd name="T2" fmla="*/ 548 w 745"/>
                <a:gd name="T3" fmla="*/ 53 h 678"/>
                <a:gd name="T4" fmla="*/ 704 w 745"/>
                <a:gd name="T5" fmla="*/ 195 h 678"/>
                <a:gd name="T6" fmla="*/ 726 w 745"/>
                <a:gd name="T7" fmla="*/ 409 h 678"/>
                <a:gd name="T8" fmla="*/ 591 w 745"/>
                <a:gd name="T9" fmla="*/ 593 h 678"/>
                <a:gd name="T10" fmla="*/ 377 w 745"/>
                <a:gd name="T11" fmla="*/ 665 h 678"/>
                <a:gd name="T12" fmla="*/ 100 w 745"/>
                <a:gd name="T13" fmla="*/ 515 h 678"/>
                <a:gd name="T14" fmla="*/ 8 w 745"/>
                <a:gd name="T15" fmla="*/ 266 h 678"/>
                <a:gd name="T16" fmla="*/ 150 w 745"/>
                <a:gd name="T17" fmla="*/ 39 h 678"/>
                <a:gd name="T18" fmla="*/ 356 w 745"/>
                <a:gd name="T19" fmla="*/ 32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678"/>
                <a:gd name="T32" fmla="*/ 745 w 745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678">
                  <a:moveTo>
                    <a:pt x="356" y="32"/>
                  </a:moveTo>
                  <a:cubicBezTo>
                    <a:pt x="422" y="34"/>
                    <a:pt x="490" y="26"/>
                    <a:pt x="548" y="53"/>
                  </a:cubicBezTo>
                  <a:cubicBezTo>
                    <a:pt x="606" y="80"/>
                    <a:pt x="674" y="136"/>
                    <a:pt x="704" y="195"/>
                  </a:cubicBezTo>
                  <a:cubicBezTo>
                    <a:pt x="734" y="254"/>
                    <a:pt x="745" y="343"/>
                    <a:pt x="726" y="409"/>
                  </a:cubicBezTo>
                  <a:cubicBezTo>
                    <a:pt x="707" y="475"/>
                    <a:pt x="649" y="550"/>
                    <a:pt x="591" y="593"/>
                  </a:cubicBezTo>
                  <a:cubicBezTo>
                    <a:pt x="533" y="636"/>
                    <a:pt x="459" y="678"/>
                    <a:pt x="377" y="665"/>
                  </a:cubicBezTo>
                  <a:cubicBezTo>
                    <a:pt x="295" y="652"/>
                    <a:pt x="162" y="582"/>
                    <a:pt x="100" y="515"/>
                  </a:cubicBezTo>
                  <a:cubicBezTo>
                    <a:pt x="38" y="448"/>
                    <a:pt x="0" y="345"/>
                    <a:pt x="8" y="266"/>
                  </a:cubicBezTo>
                  <a:cubicBezTo>
                    <a:pt x="16" y="187"/>
                    <a:pt x="97" y="78"/>
                    <a:pt x="150" y="39"/>
                  </a:cubicBezTo>
                  <a:cubicBezTo>
                    <a:pt x="203" y="0"/>
                    <a:pt x="290" y="30"/>
                    <a:pt x="356" y="32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803" y="1893"/>
            <a:chExt cx="1792" cy="1572"/>
          </a:xfrm>
        </p:grpSpPr>
        <p:graphicFrame>
          <p:nvGraphicFramePr>
            <p:cNvPr id="492550" name="Object 6"/>
            <p:cNvGraphicFramePr>
              <a:graphicFrameLocks noChangeAspect="1"/>
            </p:cNvGraphicFramePr>
            <p:nvPr/>
          </p:nvGraphicFramePr>
          <p:xfrm>
            <a:off x="3803" y="1893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" name="Image" r:id="rId9" imgW="1143260" imgH="1003529" progId="">
                    <p:embed/>
                  </p:oleObj>
                </mc:Choice>
                <mc:Fallback>
                  <p:oleObj name="Image" r:id="rId9" imgW="1143260" imgH="1003529" progId="">
                    <p:embed/>
                    <p:pic>
                      <p:nvPicPr>
                        <p:cNvPr id="0" name="Picture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" y="1893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3" name="Freeform 18"/>
            <p:cNvSpPr>
              <a:spLocks/>
            </p:cNvSpPr>
            <p:nvPr/>
          </p:nvSpPr>
          <p:spPr bwMode="auto">
            <a:xfrm>
              <a:off x="4659" y="2350"/>
              <a:ext cx="620" cy="650"/>
            </a:xfrm>
            <a:custGeom>
              <a:avLst/>
              <a:gdLst>
                <a:gd name="T0" fmla="*/ 297 w 620"/>
                <a:gd name="T1" fmla="*/ 11 h 650"/>
                <a:gd name="T2" fmla="*/ 454 w 620"/>
                <a:gd name="T3" fmla="*/ 25 h 650"/>
                <a:gd name="T4" fmla="*/ 589 w 620"/>
                <a:gd name="T5" fmla="*/ 132 h 650"/>
                <a:gd name="T6" fmla="*/ 617 w 620"/>
                <a:gd name="T7" fmla="*/ 310 h 650"/>
                <a:gd name="T8" fmla="*/ 568 w 620"/>
                <a:gd name="T9" fmla="*/ 445 h 650"/>
                <a:gd name="T10" fmla="*/ 461 w 620"/>
                <a:gd name="T11" fmla="*/ 573 h 650"/>
                <a:gd name="T12" fmla="*/ 319 w 620"/>
                <a:gd name="T13" fmla="*/ 644 h 650"/>
                <a:gd name="T14" fmla="*/ 105 w 620"/>
                <a:gd name="T15" fmla="*/ 608 h 650"/>
                <a:gd name="T16" fmla="*/ 13 w 620"/>
                <a:gd name="T17" fmla="*/ 487 h 650"/>
                <a:gd name="T18" fmla="*/ 27 w 620"/>
                <a:gd name="T19" fmla="*/ 274 h 650"/>
                <a:gd name="T20" fmla="*/ 91 w 620"/>
                <a:gd name="T21" fmla="*/ 110 h 650"/>
                <a:gd name="T22" fmla="*/ 248 w 620"/>
                <a:gd name="T23" fmla="*/ 18 h 650"/>
                <a:gd name="T24" fmla="*/ 383 w 620"/>
                <a:gd name="T25" fmla="*/ 4 h 6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20"/>
                <a:gd name="T40" fmla="*/ 0 h 650"/>
                <a:gd name="T41" fmla="*/ 620 w 620"/>
                <a:gd name="T42" fmla="*/ 650 h 6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20" h="650">
                  <a:moveTo>
                    <a:pt x="297" y="11"/>
                  </a:moveTo>
                  <a:cubicBezTo>
                    <a:pt x="351" y="8"/>
                    <a:pt x="405" y="5"/>
                    <a:pt x="454" y="25"/>
                  </a:cubicBezTo>
                  <a:cubicBezTo>
                    <a:pt x="503" y="45"/>
                    <a:pt x="562" y="84"/>
                    <a:pt x="589" y="132"/>
                  </a:cubicBezTo>
                  <a:cubicBezTo>
                    <a:pt x="616" y="180"/>
                    <a:pt x="620" y="258"/>
                    <a:pt x="617" y="310"/>
                  </a:cubicBezTo>
                  <a:cubicBezTo>
                    <a:pt x="614" y="362"/>
                    <a:pt x="594" y="401"/>
                    <a:pt x="568" y="445"/>
                  </a:cubicBezTo>
                  <a:cubicBezTo>
                    <a:pt x="542" y="489"/>
                    <a:pt x="503" y="540"/>
                    <a:pt x="461" y="573"/>
                  </a:cubicBezTo>
                  <a:cubicBezTo>
                    <a:pt x="419" y="606"/>
                    <a:pt x="378" y="638"/>
                    <a:pt x="319" y="644"/>
                  </a:cubicBezTo>
                  <a:cubicBezTo>
                    <a:pt x="260" y="650"/>
                    <a:pt x="156" y="634"/>
                    <a:pt x="105" y="608"/>
                  </a:cubicBezTo>
                  <a:cubicBezTo>
                    <a:pt x="54" y="582"/>
                    <a:pt x="26" y="543"/>
                    <a:pt x="13" y="487"/>
                  </a:cubicBezTo>
                  <a:cubicBezTo>
                    <a:pt x="0" y="431"/>
                    <a:pt x="14" y="337"/>
                    <a:pt x="27" y="274"/>
                  </a:cubicBezTo>
                  <a:cubicBezTo>
                    <a:pt x="40" y="211"/>
                    <a:pt x="54" y="153"/>
                    <a:pt x="91" y="110"/>
                  </a:cubicBezTo>
                  <a:cubicBezTo>
                    <a:pt x="128" y="67"/>
                    <a:pt x="199" y="36"/>
                    <a:pt x="248" y="18"/>
                  </a:cubicBezTo>
                  <a:cubicBezTo>
                    <a:pt x="297" y="0"/>
                    <a:pt x="340" y="2"/>
                    <a:pt x="383" y="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884187" y="2090726"/>
            <a:ext cx="7291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Goal</a:t>
            </a:r>
            <a:r>
              <a:rPr lang="en-US" sz="2400" dirty="0">
                <a:solidFill>
                  <a:srgbClr val="000000"/>
                </a:solidFill>
              </a:rPr>
              <a:t>: evolve the contour to fit exact object boundary   </a:t>
            </a:r>
          </a:p>
        </p:txBody>
      </p:sp>
      <p:sp>
        <p:nvSpPr>
          <p:cNvPr id="492562" name="Rectangle 22"/>
          <p:cNvSpPr>
            <a:spLocks noChangeArrowheads="1"/>
          </p:cNvSpPr>
          <p:nvPr/>
        </p:nvSpPr>
        <p:spPr bwMode="auto">
          <a:xfrm>
            <a:off x="1338243" y="5715000"/>
            <a:ext cx="5976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[Snakes: Active contour models, </a:t>
            </a:r>
            <a:r>
              <a:rPr lang="en-US" sz="1400" dirty="0" err="1">
                <a:solidFill>
                  <a:srgbClr val="000000"/>
                </a:solidFill>
              </a:rPr>
              <a:t>Kass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Witkin</a:t>
            </a:r>
            <a:r>
              <a:rPr lang="en-US" sz="1400" dirty="0">
                <a:solidFill>
                  <a:srgbClr val="000000"/>
                </a:solidFill>
              </a:rPr>
              <a:t>, &amp; </a:t>
            </a:r>
            <a:r>
              <a:rPr lang="en-US" sz="1400" dirty="0" err="1">
                <a:solidFill>
                  <a:srgbClr val="000000"/>
                </a:solidFill>
              </a:rPr>
              <a:t>Terzopoulos</a:t>
            </a:r>
            <a:r>
              <a:rPr lang="en-US" sz="1400" dirty="0">
                <a:solidFill>
                  <a:srgbClr val="000000"/>
                </a:solidFill>
              </a:rPr>
              <a:t>, ICCV1987]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0798" y="2808279"/>
            <a:ext cx="4783202" cy="290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</a:rPr>
              <a:t>Main idea</a:t>
            </a:r>
            <a:r>
              <a:rPr lang="en-US" sz="2400" dirty="0">
                <a:solidFill>
                  <a:srgbClr val="000000"/>
                </a:solidFill>
              </a:rPr>
              <a:t>: elastic band is iteratively adjusted so as to</a:t>
            </a:r>
          </a:p>
          <a:p>
            <a:pPr marL="287338" indent="-287338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be near image positions with high gradients, </a:t>
            </a:r>
            <a:r>
              <a:rPr lang="en-US" sz="2400" b="1" dirty="0">
                <a:solidFill>
                  <a:srgbClr val="000000"/>
                </a:solidFill>
              </a:rPr>
              <a:t>and</a:t>
            </a:r>
          </a:p>
          <a:p>
            <a:pPr marL="287338" indent="-287338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satisfy shape “preferences” or contour priors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mtClean="0"/>
              <a:t>Last time: Deformable contours</a:t>
            </a:r>
            <a:endParaRPr lang="en-US" dirty="0" smtClean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Motivation: Recognition 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38188" y="2078038"/>
          <a:ext cx="25654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078038"/>
                        <a:ext cx="25654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24"/>
          <p:cNvPicPr>
            <a:picLocks noChangeAspect="1" noChangeArrowheads="1"/>
          </p:cNvPicPr>
          <p:nvPr/>
        </p:nvPicPr>
        <p:blipFill>
          <a:blip r:embed="rId5"/>
          <a:srcRect l="13637" t="24706" r="12122" b="11978"/>
          <a:stretch>
            <a:fillRect/>
          </a:stretch>
        </p:blipFill>
        <p:spPr bwMode="auto">
          <a:xfrm>
            <a:off x="3914775" y="2114550"/>
            <a:ext cx="4003675" cy="3022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6680200" y="6519863"/>
            <a:ext cx="2463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Figures from David Lowe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Motivation: medical image registration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3"/>
          <a:srcRect l="42339" t="32159" r="23705" b="37714"/>
          <a:stretch>
            <a:fillRect/>
          </a:stretch>
        </p:blipFill>
        <p:spPr bwMode="auto">
          <a:xfrm>
            <a:off x="1828800" y="2133600"/>
            <a:ext cx="543801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73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286750" cy="838200"/>
          </a:xfrm>
        </p:spPr>
        <p:txBody>
          <a:bodyPr/>
          <a:lstStyle/>
          <a:p>
            <a:r>
              <a:rPr lang="en-US" dirty="0" smtClean="0"/>
              <a:t>Motivation: mosaics</a:t>
            </a:r>
          </a:p>
        </p:txBody>
      </p:sp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39668"/>
            <a:ext cx="8839200" cy="361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86200" y="6550223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Image from http://graphics.cs.cmu.edu/courses/15-463/2010_fall/</a:t>
            </a:r>
            <a:endParaRPr lang="en-US" sz="14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2895600" y="13716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(In detail next week)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Alignment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292417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We have previously considered how to </a:t>
            </a:r>
            <a:r>
              <a:rPr lang="en-US" sz="2400" b="1" dirty="0" smtClean="0"/>
              <a:t>fit a model to image evidence</a:t>
            </a:r>
          </a:p>
          <a:p>
            <a:pPr lvl="1" eaLnBrk="1" hangingPunct="1"/>
            <a:r>
              <a:rPr lang="en-US" sz="2000" dirty="0" smtClean="0"/>
              <a:t>e.g., a line to edge points, or a snake to a deforming contour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alignment, we will </a:t>
            </a:r>
            <a:r>
              <a:rPr lang="en-US" sz="2400" b="1" dirty="0" smtClean="0"/>
              <a:t>fit the parameters of some transformation</a:t>
            </a:r>
            <a:r>
              <a:rPr lang="en-US" sz="2400" dirty="0" smtClean="0"/>
              <a:t> according to a set of matching feature pairs (“correspondences”).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319338" y="4184650"/>
            <a:ext cx="4370387" cy="2320925"/>
            <a:chOff x="1276" y="2666"/>
            <a:chExt cx="3284" cy="1462"/>
          </a:xfrm>
        </p:grpSpPr>
        <p:sp>
          <p:nvSpPr>
            <p:cNvPr id="74761" name="Line 23"/>
            <p:cNvSpPr>
              <a:spLocks noChangeShapeType="1"/>
            </p:cNvSpPr>
            <p:nvPr/>
          </p:nvSpPr>
          <p:spPr bwMode="auto">
            <a:xfrm flipV="1">
              <a:off x="2860" y="3434"/>
              <a:ext cx="5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62" name="AutoShape 24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1276" y="2666"/>
              <a:ext cx="1412" cy="1462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3" name="Oval 25"/>
            <p:cNvSpPr>
              <a:spLocks noChangeAspect="1" noChangeArrowheads="1"/>
            </p:cNvSpPr>
            <p:nvPr/>
          </p:nvSpPr>
          <p:spPr bwMode="auto">
            <a:xfrm>
              <a:off x="1941" y="283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4" name="Oval 26"/>
            <p:cNvSpPr>
              <a:spLocks noChangeAspect="1" noChangeArrowheads="1"/>
            </p:cNvSpPr>
            <p:nvPr/>
          </p:nvSpPr>
          <p:spPr bwMode="auto">
            <a:xfrm>
              <a:off x="2325" y="3866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5" name="Oval 27"/>
            <p:cNvSpPr>
              <a:spLocks noChangeAspect="1" noChangeArrowheads="1"/>
            </p:cNvSpPr>
            <p:nvPr/>
          </p:nvSpPr>
          <p:spPr bwMode="auto">
            <a:xfrm>
              <a:off x="1872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6" name="Oval 28"/>
            <p:cNvSpPr>
              <a:spLocks noChangeAspect="1" noChangeArrowheads="1"/>
            </p:cNvSpPr>
            <p:nvPr/>
          </p:nvSpPr>
          <p:spPr bwMode="auto">
            <a:xfrm>
              <a:off x="1413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7" name="Oval 29"/>
            <p:cNvSpPr>
              <a:spLocks noChangeAspect="1" noChangeArrowheads="1"/>
            </p:cNvSpPr>
            <p:nvPr/>
          </p:nvSpPr>
          <p:spPr bwMode="auto">
            <a:xfrm>
              <a:off x="2256" y="316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8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628" y="2954"/>
              <a:ext cx="932" cy="1126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9" name="Oval 31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0" name="Oval 32"/>
            <p:cNvSpPr>
              <a:spLocks noChangeAspect="1" noChangeArrowheads="1"/>
            </p:cNvSpPr>
            <p:nvPr/>
          </p:nvSpPr>
          <p:spPr bwMode="auto">
            <a:xfrm>
              <a:off x="4176" y="3887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1" name="Oval 33"/>
            <p:cNvSpPr>
              <a:spLocks noChangeAspect="1" noChangeArrowheads="1"/>
            </p:cNvSpPr>
            <p:nvPr/>
          </p:nvSpPr>
          <p:spPr bwMode="auto">
            <a:xfrm>
              <a:off x="3936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2" name="Oval 34"/>
            <p:cNvSpPr>
              <a:spLocks noChangeAspect="1" noChangeArrowheads="1"/>
            </p:cNvSpPr>
            <p:nvPr/>
          </p:nvSpPr>
          <p:spPr bwMode="auto">
            <a:xfrm>
              <a:off x="3744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3" name="Oval 35"/>
            <p:cNvSpPr>
              <a:spLocks noChangeAspect="1" noChangeArrowheads="1"/>
            </p:cNvSpPr>
            <p:nvPr/>
          </p:nvSpPr>
          <p:spPr bwMode="auto">
            <a:xfrm>
              <a:off x="4293" y="340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3" name="Text Box 36"/>
          <p:cNvSpPr txBox="1">
            <a:spLocks noChangeArrowheads="1"/>
          </p:cNvSpPr>
          <p:nvPr/>
        </p:nvSpPr>
        <p:spPr bwMode="auto">
          <a:xfrm>
            <a:off x="4632325" y="492601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64" name="Text Box 37"/>
          <p:cNvSpPr txBox="1">
            <a:spLocks noChangeArrowheads="1"/>
          </p:cNvSpPr>
          <p:nvPr/>
        </p:nvSpPr>
        <p:spPr bwMode="auto">
          <a:xfrm>
            <a:off x="3086100" y="37211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6178550" y="41592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6" name="Text Box 39"/>
          <p:cNvSpPr txBox="1">
            <a:spLocks noChangeArrowheads="1"/>
          </p:cNvSpPr>
          <p:nvPr/>
        </p:nvSpPr>
        <p:spPr bwMode="auto">
          <a:xfrm>
            <a:off x="6334398" y="4167209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95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3" grpId="0"/>
      <p:bldP spid="64" grpId="0"/>
      <p:bldP spid="65" grpId="0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Parametric (global) warping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parametric warps: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24000" y="1963738"/>
            <a:ext cx="1828800" cy="1462087"/>
            <a:chOff x="1524000" y="1963738"/>
            <a:chExt cx="1828800" cy="1462087"/>
          </a:xfrm>
        </p:grpSpPr>
        <p:pic>
          <p:nvPicPr>
            <p:cNvPr id="64516" name="Picture 4" descr="HHHIMG_116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90713" y="1963738"/>
              <a:ext cx="1462087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1524000" y="3059113"/>
              <a:ext cx="12192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translation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86200" y="1749425"/>
            <a:ext cx="1755775" cy="1662113"/>
            <a:chOff x="3886200" y="1749425"/>
            <a:chExt cx="1755775" cy="1662113"/>
          </a:xfrm>
        </p:grpSpPr>
        <p:pic>
          <p:nvPicPr>
            <p:cNvPr id="64519" name="Picture 7" descr="rotate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86200" y="1749425"/>
              <a:ext cx="1755775" cy="141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0" name="Text Box 8"/>
            <p:cNvSpPr txBox="1">
              <a:spLocks noChangeArrowheads="1"/>
            </p:cNvSpPr>
            <p:nvPr/>
          </p:nvSpPr>
          <p:spPr bwMode="auto">
            <a:xfrm>
              <a:off x="4117975" y="304482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rotation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1978025"/>
            <a:ext cx="1462088" cy="1357313"/>
            <a:chOff x="6477000" y="1978025"/>
            <a:chExt cx="1462088" cy="1357313"/>
          </a:xfrm>
        </p:grpSpPr>
        <p:pic>
          <p:nvPicPr>
            <p:cNvPr id="64518" name="Picture 6" descr="HHHIMG_116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77000" y="1978025"/>
              <a:ext cx="14620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6553200" y="296862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aspect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60675" y="4006850"/>
            <a:ext cx="1746250" cy="1814513"/>
            <a:chOff x="2860675" y="4006850"/>
            <a:chExt cx="1746250" cy="1814513"/>
          </a:xfrm>
        </p:grpSpPr>
        <p:pic>
          <p:nvPicPr>
            <p:cNvPr id="64522" name="Picture 10" descr="affi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60675" y="4006850"/>
              <a:ext cx="174625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3" name="Text Box 11"/>
            <p:cNvSpPr txBox="1">
              <a:spLocks noChangeArrowheads="1"/>
            </p:cNvSpPr>
            <p:nvPr/>
          </p:nvSpPr>
          <p:spPr bwMode="auto">
            <a:xfrm>
              <a:off x="3013075" y="5454650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affine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75275" y="4159250"/>
            <a:ext cx="1563688" cy="1458913"/>
            <a:chOff x="5375275" y="4159250"/>
            <a:chExt cx="1563688" cy="1458913"/>
          </a:xfrm>
        </p:grpSpPr>
        <p:pic>
          <p:nvPicPr>
            <p:cNvPr id="64524" name="Picture 12" descr="perspectiv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75275" y="4159250"/>
              <a:ext cx="1563688" cy="1001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5" name="Text Box 13"/>
            <p:cNvSpPr txBox="1">
              <a:spLocks noChangeArrowheads="1"/>
            </p:cNvSpPr>
            <p:nvPr/>
          </p:nvSpPr>
          <p:spPr bwMode="auto">
            <a:xfrm>
              <a:off x="5491163" y="5251450"/>
              <a:ext cx="1371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perspective</a:t>
              </a:r>
            </a:p>
          </p:txBody>
        </p:sp>
      </p:grpSp>
      <p:sp>
        <p:nvSpPr>
          <p:cNvPr id="64526" name="TextBox 15"/>
          <p:cNvSpPr txBox="1">
            <a:spLocks noChangeArrowheads="1"/>
          </p:cNvSpPr>
          <p:nvPr/>
        </p:nvSpPr>
        <p:spPr bwMode="auto">
          <a:xfrm>
            <a:off x="7164388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541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/>
          <a:lstStyle/>
          <a:p>
            <a:r>
              <a:rPr lang="en-US" dirty="0" smtClean="0"/>
              <a:t>Transformation T is a coordinate-changing machine:</a:t>
            </a:r>
          </a:p>
          <a:p>
            <a:r>
              <a:rPr lang="en-US" dirty="0" smtClean="0"/>
              <a:t>				</a:t>
            </a:r>
            <a:r>
              <a:rPr lang="en-US" dirty="0" err="1" smtClean="0"/>
              <a:t>p</a:t>
            </a:r>
            <a:r>
              <a:rPr lang="en-US" dirty="0" smtClean="0"/>
              <a:t>’ = </a:t>
            </a:r>
            <a:r>
              <a:rPr lang="en-US" i="1" dirty="0" err="1" smtClean="0"/>
              <a:t>T</a:t>
            </a:r>
            <a:r>
              <a:rPr lang="en-US" dirty="0" err="1" smtClean="0"/>
              <a:t>(p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 does it mean that </a:t>
            </a:r>
            <a:r>
              <a:rPr lang="en-US" i="1" dirty="0" smtClean="0"/>
              <a:t>T</a:t>
            </a:r>
            <a:r>
              <a:rPr lang="en-US" dirty="0" smtClean="0"/>
              <a:t> is </a:t>
            </a:r>
            <a:r>
              <a:rPr lang="en-US" b="1" dirty="0" smtClean="0"/>
              <a:t>global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Is the same for any point </a:t>
            </a:r>
            <a:r>
              <a:rPr lang="en-US" dirty="0" err="1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can be described by just a few numbers (parameters)</a:t>
            </a:r>
          </a:p>
          <a:p>
            <a:r>
              <a:rPr lang="en-US" dirty="0" smtClean="0"/>
              <a:t>Let’s represent </a:t>
            </a:r>
            <a:r>
              <a:rPr lang="en-US" i="1" dirty="0" smtClean="0"/>
              <a:t>T</a:t>
            </a:r>
            <a:r>
              <a:rPr lang="en-US" dirty="0" smtClean="0"/>
              <a:t> as a matrix:</a:t>
            </a:r>
          </a:p>
          <a:p>
            <a:r>
              <a:rPr lang="en-US" dirty="0" smtClean="0"/>
              <a:t>				  </a:t>
            </a:r>
            <a:r>
              <a:rPr lang="en-US" dirty="0" err="1" smtClean="0"/>
              <a:t>p</a:t>
            </a:r>
            <a:r>
              <a:rPr lang="en-US" dirty="0" smtClean="0"/>
              <a:t>’ = </a:t>
            </a:r>
            <a:r>
              <a:rPr lang="en-US" b="1" dirty="0" smtClean="0"/>
              <a:t>M</a:t>
            </a:r>
            <a:r>
              <a:rPr lang="en-US" dirty="0" smtClean="0"/>
              <a:t>p</a:t>
            </a:r>
          </a:p>
          <a:p>
            <a:endParaRPr lang="en-US" dirty="0" smtClean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1352550"/>
            <a:ext cx="1600200" cy="476250"/>
            <a:chOff x="2256" y="2064"/>
            <a:chExt cx="1008" cy="300"/>
          </a:xfrm>
        </p:grpSpPr>
        <p:sp>
          <p:nvSpPr>
            <p:cNvPr id="2061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062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63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54" name="Picture 10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1038225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1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371600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 Box 15"/>
          <p:cNvSpPr txBox="1">
            <a:spLocks noChangeArrowheads="1"/>
          </p:cNvSpPr>
          <p:nvPr/>
        </p:nvSpPr>
        <p:spPr bwMode="auto">
          <a:xfrm>
            <a:off x="1524000" y="2133600"/>
            <a:ext cx="126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= (x,y)</a:t>
            </a:r>
          </a:p>
        </p:txBody>
      </p:sp>
      <p:sp>
        <p:nvSpPr>
          <p:cNvPr id="2057" name="Text Box 16"/>
          <p:cNvSpPr txBox="1">
            <a:spLocks noChangeArrowheads="1"/>
          </p:cNvSpPr>
          <p:nvPr/>
        </p:nvSpPr>
        <p:spPr bwMode="auto">
          <a:xfrm>
            <a:off x="5748338" y="2133600"/>
            <a:ext cx="1566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p’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= (x’,y’)</a:t>
            </a:r>
          </a:p>
        </p:txBody>
      </p:sp>
      <p:sp>
        <p:nvSpPr>
          <p:cNvPr id="2058" name="Oval 17"/>
          <p:cNvSpPr>
            <a:spLocks noChangeAspect="1" noChangeArrowheads="1"/>
          </p:cNvSpPr>
          <p:nvPr/>
        </p:nvSpPr>
        <p:spPr bwMode="auto">
          <a:xfrm>
            <a:off x="6129338" y="1481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9" name="Oval 18"/>
          <p:cNvSpPr>
            <a:spLocks noChangeAspect="1" noChangeArrowheads="1"/>
          </p:cNvSpPr>
          <p:nvPr/>
        </p:nvSpPr>
        <p:spPr bwMode="auto">
          <a:xfrm>
            <a:off x="2014538" y="1219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7424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843290"/>
              </p:ext>
            </p:extLst>
          </p:nvPr>
        </p:nvGraphicFramePr>
        <p:xfrm>
          <a:off x="3084513" y="53721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" name="Equation" r:id="rId5" imgW="812520" imgH="469800" progId="Equation.3">
                  <p:embed/>
                </p:oleObj>
              </mc:Choice>
              <mc:Fallback>
                <p:oleObj name="Equation" r:id="rId5" imgW="812520" imgH="4698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3721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TextBox 14"/>
          <p:cNvSpPr txBox="1">
            <a:spLocks noChangeArrowheads="1"/>
          </p:cNvSpPr>
          <p:nvPr/>
        </p:nvSpPr>
        <p:spPr bwMode="auto">
          <a:xfrm>
            <a:off x="7346950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987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 dirty="0" smtClean="0">
                <a:solidFill>
                  <a:srgbClr val="CC3300"/>
                </a:solidFill>
              </a:rPr>
              <a:t>Scaling</a:t>
            </a:r>
            <a:r>
              <a:rPr lang="en-US" sz="2000" dirty="0" smtClean="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sz="2000" i="1" dirty="0" smtClean="0">
                <a:solidFill>
                  <a:srgbClr val="CC3300"/>
                </a:solidFill>
              </a:rPr>
              <a:t>Uniform scaling</a:t>
            </a:r>
            <a:r>
              <a:rPr lang="en-US" sz="2000" dirty="0" smtClean="0"/>
              <a:t> means this scalar is the same for all components: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09600" y="2589213"/>
            <a:ext cx="8001000" cy="3048000"/>
            <a:chOff x="609600" y="2589213"/>
            <a:chExt cx="8001000" cy="3048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609600" y="2894013"/>
              <a:ext cx="3048000" cy="2743200"/>
              <a:chOff x="816" y="2208"/>
              <a:chExt cx="1920" cy="1728"/>
            </a:xfrm>
          </p:grpSpPr>
          <p:sp>
            <p:nvSpPr>
              <p:cNvPr id="65571" name="Line 5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2" name="Line 6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3" name="Line 7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4" name="Line 8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5" name="Line 9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6" name="Line 10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7" name="Line 11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8" name="Line 12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79" name="Line 13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0" name="Line 14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1" name="Line 15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2" name="Line 16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3" name="Line 17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4" name="Line 18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5" name="Line 19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6" name="Line 20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7" name="Line 21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88" name="Line 22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3"/>
            <p:cNvGrpSpPr>
              <a:grpSpLocks/>
            </p:cNvGrpSpPr>
            <p:nvPr/>
          </p:nvGrpSpPr>
          <p:grpSpPr bwMode="auto">
            <a:xfrm>
              <a:off x="1600200" y="3960813"/>
              <a:ext cx="914400" cy="1066800"/>
              <a:chOff x="1440" y="2928"/>
              <a:chExt cx="576" cy="672"/>
            </a:xfrm>
          </p:grpSpPr>
          <p:sp>
            <p:nvSpPr>
              <p:cNvPr id="65568" name="Freeform 24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5569" name="Rectangle 25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5570" name="Freeform 26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5181600" y="2894013"/>
              <a:ext cx="3048000" cy="2743200"/>
              <a:chOff x="816" y="2208"/>
              <a:chExt cx="1920" cy="1728"/>
            </a:xfrm>
          </p:grpSpPr>
          <p:sp>
            <p:nvSpPr>
              <p:cNvPr id="65550" name="Line 28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1" name="Line 29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2" name="Line 30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3" name="Line 31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4" name="Line 32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5" name="Line 33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6" name="Line 34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7" name="Line 35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8" name="Line 36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9" name="Line 37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0" name="Line 38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1" name="Line 39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2" name="Line 40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3" name="Line 41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4" name="Line 42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5" name="Line 43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6" name="Line 44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7" name="Line 45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6"/>
            <p:cNvGrpSpPr>
              <a:grpSpLocks noChangeAspect="1"/>
            </p:cNvGrpSpPr>
            <p:nvPr/>
          </p:nvGrpSpPr>
          <p:grpSpPr bwMode="auto">
            <a:xfrm>
              <a:off x="6781800" y="2589213"/>
              <a:ext cx="1828800" cy="2133600"/>
              <a:chOff x="1440" y="2928"/>
              <a:chExt cx="576" cy="672"/>
            </a:xfrm>
          </p:grpSpPr>
          <p:sp>
            <p:nvSpPr>
              <p:cNvPr id="65547" name="Freeform 47" descr="Horizontal brick"/>
              <p:cNvSpPr>
                <a:spLocks noChangeAspect="1"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11965"/>
                </a:fgClr>
                <a:bgClr>
                  <a:srgbClr val="FFFFFF"/>
                </a:bgClr>
              </a:pattFill>
              <a:ln w="38100">
                <a:solidFill>
                  <a:srgbClr val="01196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5548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5549" name="Freeform 49"/>
              <p:cNvSpPr>
                <a:spLocks noChangeAspect="1"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5544" name="AutoShape 50"/>
            <p:cNvSpPr>
              <a:spLocks noChangeArrowheads="1"/>
            </p:cNvSpPr>
            <p:nvPr/>
          </p:nvSpPr>
          <p:spPr bwMode="auto">
            <a:xfrm>
              <a:off x="3962400" y="4113213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545" name="Text Box 51"/>
            <p:cNvSpPr txBox="1">
              <a:spLocks noChangeArrowheads="1"/>
            </p:cNvSpPr>
            <p:nvPr/>
          </p:nvSpPr>
          <p:spPr bwMode="auto">
            <a:xfrm>
              <a:off x="4065588" y="4494213"/>
              <a:ext cx="579437" cy="4572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 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</p:grpSp>
      <p:sp>
        <p:nvSpPr>
          <p:cNvPr id="65546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 smtClean="0">
                <a:solidFill>
                  <a:srgbClr val="CC3300"/>
                </a:solidFill>
              </a:rPr>
              <a:t>Non-uniform scaling</a:t>
            </a:r>
            <a:r>
              <a:rPr lang="en-US" sz="2000" smtClean="0"/>
              <a:t>: different scalars per component:</a:t>
            </a:r>
          </a:p>
          <a:p>
            <a:pPr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514600"/>
            <a:ext cx="8001000" cy="2743200"/>
            <a:chOff x="384" y="1584"/>
            <a:chExt cx="5040" cy="17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66596" name="Line 6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7" name="Line 7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8" name="Line 8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9" name="Line 9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0" name="Line 10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1" name="Line 11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2" name="Line 12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3" name="Line 13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4" name="Line 14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5" name="Line 15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6" name="Line 16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7" name="Line 17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8" name="Line 18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9" name="Line 19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0" name="Line 20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1" name="Line 21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2" name="Line 22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3" name="Line 2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66593" name="Freeform 25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94" name="Rectangle 26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95" name="Freeform 27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66575" name="Line 2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6" name="Line 30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7" name="Line 31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8" name="Line 32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9" name="Line 33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0" name="Line 34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1" name="Line 35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2" name="Line 36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3" name="Line 37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4" name="Line 38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5" name="Line 39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6" name="Line 40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7" name="Line 41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8" name="Line 42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9" name="Line 43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0" name="Line 44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1" name="Line 45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2" name="Line 46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66572" name="Freeform 48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3" name="Rectangle 49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4" name="Freeform 50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6570" name="AutoShape 51"/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i="1">
                <a:solidFill>
                  <a:srgbClr val="FFFF00"/>
                </a:solidFill>
              </a:endParaRPr>
            </a:p>
          </p:txBody>
        </p:sp>
        <p:sp>
          <p:nvSpPr>
            <p:cNvPr id="66571" name="Text Box 52"/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  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2,</a:t>
              </a:r>
              <a:b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Y 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0.5</a:t>
              </a:r>
            </a:p>
          </p:txBody>
        </p:sp>
      </p:grpSp>
      <p:sp>
        <p:nvSpPr>
          <p:cNvPr id="66565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03350"/>
            <a:ext cx="7772400" cy="4114800"/>
          </a:xfrm>
        </p:spPr>
        <p:txBody>
          <a:bodyPr/>
          <a:lstStyle/>
          <a:p>
            <a:r>
              <a:rPr lang="en-US" smtClean="0"/>
              <a:t>Scaling operation: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Or, in matrix form: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837113" y="1384300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Equation" r:id="rId3" imgW="444240" imgH="431640" progId="Equation.3">
                  <p:embed/>
                </p:oleObj>
              </mc:Choice>
              <mc:Fallback>
                <p:oleObj name="Equation" r:id="rId3" imgW="444240" imgH="43164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1384300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3"/>
          <p:cNvGraphicFramePr>
            <a:graphicFrameLocks noChangeAspect="1"/>
          </p:cNvGraphicFramePr>
          <p:nvPr/>
        </p:nvGraphicFramePr>
        <p:xfrm>
          <a:off x="4030663" y="3441700"/>
          <a:ext cx="327183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" name="Equation" r:id="rId5" imgW="1091880" imgH="469800" progId="Equation.3">
                  <p:embed/>
                </p:oleObj>
              </mc:Choice>
              <mc:Fallback>
                <p:oleObj name="Equation" r:id="rId5" imgW="1091880" imgH="46980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3441700"/>
                        <a:ext cx="327183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30" name="AutoShape 6"/>
          <p:cNvSpPr>
            <a:spLocks/>
          </p:cNvSpPr>
          <p:nvPr/>
        </p:nvSpPr>
        <p:spPr bwMode="auto">
          <a:xfrm rot="-5400000">
            <a:off x="5811838" y="4413250"/>
            <a:ext cx="2286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17831" name="Text Box 7"/>
          <p:cNvSpPr txBox="1">
            <a:spLocks noChangeArrowheads="1"/>
          </p:cNvSpPr>
          <p:nvPr/>
        </p:nvSpPr>
        <p:spPr bwMode="auto">
          <a:xfrm>
            <a:off x="4767263" y="5137150"/>
            <a:ext cx="2336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</a:rPr>
              <a:t>scaling matrix S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0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30" grpId="0" animBg="1"/>
      <p:bldP spid="7178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313" y="0"/>
            <a:ext cx="6973887" cy="1143000"/>
          </a:xfrm>
        </p:spPr>
        <p:txBody>
          <a:bodyPr/>
          <a:lstStyle/>
          <a:p>
            <a:r>
              <a:rPr lang="en-US" sz="3000" smtClean="0"/>
              <a:t>What transformations can be represented with a 2x2 matrix?</a:t>
            </a:r>
          </a:p>
        </p:txBody>
      </p:sp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838200" y="3055938"/>
            <a:ext cx="35798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Rotate around (0,0)?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43000" y="3649663"/>
          <a:ext cx="3224213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2" name="Equation" r:id="rId4" imgW="1460160" imgH="355320" progId="Equation.3">
                  <p:embed/>
                </p:oleObj>
              </mc:Choice>
              <mc:Fallback>
                <p:oleObj name="Equation" r:id="rId4" imgW="1460160" imgH="35532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49663"/>
                        <a:ext cx="3224213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2" name="Object 3"/>
          <p:cNvGraphicFramePr>
            <a:graphicFrameLocks noChangeAspect="1"/>
          </p:cNvGraphicFramePr>
          <p:nvPr/>
        </p:nvGraphicFramePr>
        <p:xfrm>
          <a:off x="5016500" y="3594100"/>
          <a:ext cx="3454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" name="Equation" r:id="rId6" imgW="1701720" imgH="457200" progId="Equation.3">
                  <p:embed/>
                </p:oleObj>
              </mc:Choice>
              <mc:Fallback>
                <p:oleObj name="Equation" r:id="rId6" imgW="1701720" imgH="457200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594100"/>
                        <a:ext cx="3454400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7"/>
          <p:cNvSpPr txBox="1">
            <a:spLocks noChangeArrowheads="1"/>
          </p:cNvSpPr>
          <p:nvPr/>
        </p:nvSpPr>
        <p:spPr bwMode="auto">
          <a:xfrm>
            <a:off x="838200" y="4721225"/>
            <a:ext cx="1677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Shear?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101725" y="5311775"/>
          <a:ext cx="21018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" name="Equation" r:id="rId8" imgW="952200" imgH="457200" progId="Equation.3">
                  <p:embed/>
                </p:oleObj>
              </mc:Choice>
              <mc:Fallback>
                <p:oleObj name="Equation" r:id="rId8" imgW="952200" imgH="457200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311775"/>
                        <a:ext cx="21018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5" name="Object 5"/>
          <p:cNvGraphicFramePr>
            <a:graphicFrameLocks noChangeAspect="1"/>
          </p:cNvGraphicFramePr>
          <p:nvPr/>
        </p:nvGraphicFramePr>
        <p:xfrm>
          <a:off x="5046663" y="5241925"/>
          <a:ext cx="324961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" name="Equation" r:id="rId10" imgW="1384200" imgH="482400" progId="Equation.3">
                  <p:embed/>
                </p:oleObj>
              </mc:Choice>
              <mc:Fallback>
                <p:oleObj name="Equation" r:id="rId10" imgW="1384200" imgH="482400" progId="Equation.3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5241925"/>
                        <a:ext cx="3249612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Box 9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4108" name="Text Box 7"/>
          <p:cNvSpPr txBox="1">
            <a:spLocks noChangeArrowheads="1"/>
          </p:cNvSpPr>
          <p:nvPr/>
        </p:nvSpPr>
        <p:spPr bwMode="auto">
          <a:xfrm>
            <a:off x="846138" y="1165225"/>
            <a:ext cx="212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Scaling?</a:t>
            </a:r>
          </a:p>
        </p:txBody>
      </p:sp>
      <p:graphicFrame>
        <p:nvGraphicFramePr>
          <p:cNvPr id="4102" name="Object 4"/>
          <p:cNvGraphicFramePr>
            <a:graphicFrameLocks noChangeAspect="1"/>
          </p:cNvGraphicFramePr>
          <p:nvPr/>
        </p:nvGraphicFramePr>
        <p:xfrm>
          <a:off x="1220788" y="1616075"/>
          <a:ext cx="16319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6" name="Equation" r:id="rId12" imgW="647640" imgH="482400" progId="Equation.3">
                  <p:embed/>
                </p:oleObj>
              </mc:Choice>
              <mc:Fallback>
                <p:oleObj name="Equation" r:id="rId12" imgW="647640" imgH="482400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616075"/>
                        <a:ext cx="1631950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01" name="Object 5"/>
          <p:cNvGraphicFramePr>
            <a:graphicFrameLocks noChangeAspect="1"/>
          </p:cNvGraphicFramePr>
          <p:nvPr/>
        </p:nvGraphicFramePr>
        <p:xfrm>
          <a:off x="4973638" y="1566863"/>
          <a:ext cx="284797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7" name="Equation" r:id="rId14" imgW="1231560" imgH="482400" progId="Equation.3">
                  <p:embed/>
                </p:oleObj>
              </mc:Choice>
              <mc:Fallback>
                <p:oleObj name="Equation" r:id="rId14" imgW="1231560" imgH="48240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1566863"/>
                        <a:ext cx="2847975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209B94-82B0-447E-ACEE-636B2707A0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/>
      <p:bldP spid="4106" grpId="0"/>
      <p:bldP spid="4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Last time: Deformable contours</a:t>
            </a:r>
          </a:p>
        </p:txBody>
      </p:sp>
      <p:sp>
        <p:nvSpPr>
          <p:cNvPr id="499715" name="TextBox 4"/>
          <p:cNvSpPr txBox="1">
            <a:spLocks noChangeArrowheads="1"/>
          </p:cNvSpPr>
          <p:nvPr/>
        </p:nvSpPr>
        <p:spPr bwMode="auto">
          <a:xfrm>
            <a:off x="0" y="6642100"/>
            <a:ext cx="5791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</a:rPr>
              <a:t>Image from http://www.healthline.com/blogs/exercise_fitness/uploaded_images/HandBand2-795868.JPG</a:t>
            </a:r>
          </a:p>
        </p:txBody>
      </p:sp>
      <p:pic>
        <p:nvPicPr>
          <p:cNvPr id="6" name="Picture 5" descr="snakes_ss_page2.JPG"/>
          <p:cNvPicPr>
            <a:picLocks noChangeAspect="1"/>
          </p:cNvPicPr>
          <p:nvPr/>
        </p:nvPicPr>
        <p:blipFill>
          <a:blip r:embed="rId3"/>
          <a:srcRect l="60963" t="24445" r="15813" b="58665"/>
          <a:stretch>
            <a:fillRect/>
          </a:stretch>
        </p:blipFill>
        <p:spPr bwMode="auto">
          <a:xfrm>
            <a:off x="1395369" y="4268799"/>
            <a:ext cx="2286000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nakes_ss_page2.JPG"/>
          <p:cNvPicPr>
            <a:picLocks noChangeAspect="1"/>
          </p:cNvPicPr>
          <p:nvPr/>
        </p:nvPicPr>
        <p:blipFill>
          <a:blip r:embed="rId3"/>
          <a:srcRect l="41696" t="26556" r="37813" b="60249"/>
          <a:stretch>
            <a:fillRect/>
          </a:stretch>
        </p:blipFill>
        <p:spPr bwMode="auto">
          <a:xfrm>
            <a:off x="5521338" y="4195773"/>
            <a:ext cx="2628936" cy="219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14" name="Picture 2" descr="http://www.healthline.com/blogs/exercise_fitness/uploaded_images/HandBand2-7958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0700" y="1238220"/>
            <a:ext cx="3322625" cy="27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mikomos.com/images/thumb/6/64/Macy%27s_Thanksgiving_Day_Parade_Balloon_Inflation.jpg/300px-Macy%27s_Thanksgiving_Day_Parade_Balloon_Inflati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67390" y="1201707"/>
            <a:ext cx="2154267" cy="2867552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313" y="0"/>
            <a:ext cx="6973887" cy="1143000"/>
          </a:xfrm>
        </p:spPr>
        <p:txBody>
          <a:bodyPr/>
          <a:lstStyle/>
          <a:p>
            <a:r>
              <a:rPr lang="en-US" sz="3000" smtClean="0"/>
              <a:t>What transformations can be represented with a 2x2 matrix?</a:t>
            </a:r>
          </a:p>
        </p:txBody>
      </p:sp>
      <p:sp>
        <p:nvSpPr>
          <p:cNvPr id="5128" name="TextBox 9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838200" y="1384300"/>
            <a:ext cx="3489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Mirror about Y axis?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219200" y="2035175"/>
          <a:ext cx="10096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" name="Equation" r:id="rId3" imgW="457200" imgH="355320" progId="Equation.3">
                  <p:embed/>
                </p:oleObj>
              </mc:Choice>
              <mc:Fallback>
                <p:oleObj name="Equation" r:id="rId3" imgW="457200" imgH="35532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35175"/>
                        <a:ext cx="1009650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72000" y="1903413"/>
          <a:ext cx="2971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" name="Equation" r:id="rId5" imgW="1168200" imgH="380880" progId="Equation.3">
                  <p:embed/>
                </p:oleObj>
              </mc:Choice>
              <mc:Fallback>
                <p:oleObj name="Equation" r:id="rId5" imgW="1168200" imgH="380880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03413"/>
                        <a:ext cx="29718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7"/>
          <p:cNvSpPr txBox="1">
            <a:spLocks noChangeArrowheads="1"/>
          </p:cNvSpPr>
          <p:nvPr/>
        </p:nvSpPr>
        <p:spPr bwMode="auto">
          <a:xfrm>
            <a:off x="838200" y="3289300"/>
            <a:ext cx="3105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Mirror over (0,0)?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295400" y="4016375"/>
          <a:ext cx="103663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" name="Equation" r:id="rId7" imgW="469800" imgH="355320" progId="Equation.3">
                  <p:embed/>
                </p:oleObj>
              </mc:Choice>
              <mc:Fallback>
                <p:oleObj name="Equation" r:id="rId7" imgW="469800" imgH="35532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16375"/>
                        <a:ext cx="1036638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/>
        </p:nvGraphicFramePr>
        <p:xfrm>
          <a:off x="4575175" y="3906838"/>
          <a:ext cx="31972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" name="Equation" r:id="rId9" imgW="1257120" imgH="380880" progId="Equation.3">
                  <p:embed/>
                </p:oleObj>
              </mc:Choice>
              <mc:Fallback>
                <p:oleObj name="Equation" r:id="rId9" imgW="1257120" imgH="380880" progId="Equation.3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3906838"/>
                        <a:ext cx="3197225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 Box 4"/>
          <p:cNvSpPr txBox="1">
            <a:spLocks noChangeArrowheads="1"/>
          </p:cNvSpPr>
          <p:nvPr/>
        </p:nvSpPr>
        <p:spPr bwMode="auto">
          <a:xfrm>
            <a:off x="890588" y="5108575"/>
            <a:ext cx="240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2D Translation?</a:t>
            </a:r>
          </a:p>
        </p:txBody>
      </p:sp>
      <p:graphicFrame>
        <p:nvGraphicFramePr>
          <p:cNvPr id="5126" name="Object 2"/>
          <p:cNvGraphicFramePr>
            <a:graphicFrameLocks noChangeAspect="1"/>
          </p:cNvGraphicFramePr>
          <p:nvPr/>
        </p:nvGraphicFramePr>
        <p:xfrm>
          <a:off x="1427163" y="5648325"/>
          <a:ext cx="1425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5" name="Equation" r:id="rId11" imgW="647640" imgH="457200" progId="Equation.3">
                  <p:embed/>
                </p:oleObj>
              </mc:Choice>
              <mc:Fallback>
                <p:oleObj name="Equation" r:id="rId11" imgW="647640" imgH="457200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5648325"/>
                        <a:ext cx="14255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4735513" y="5856288"/>
            <a:ext cx="749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NO!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209B94-82B0-447E-ACEE-636B2707A0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/>
      <p:bldP spid="5130" grpId="0"/>
      <p:bldP spid="5131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2D Linear Transformations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038" y="2443163"/>
            <a:ext cx="8566150" cy="47879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Only linear 2D transformations can be represented with a 2x2 matrix.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Linear transformations are combinations of …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Scale,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Rotation,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Shear, and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Mirror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74988" y="1092200"/>
          <a:ext cx="2773362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Equation" r:id="rId4" imgW="1117440" imgH="457200" progId="Equation.3">
                  <p:embed/>
                </p:oleObj>
              </mc:Choice>
              <mc:Fallback>
                <p:oleObj name="Equation" r:id="rId4" imgW="1117440" imgH="4572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1092200"/>
                        <a:ext cx="2773362" cy="1131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7346950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z="3600" dirty="0" smtClean="0"/>
              <a:t>Homogeneous coordinates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09600" y="48768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Converting </a:t>
            </a:r>
            <a:r>
              <a:rPr lang="en-US" sz="2400" i="1" dirty="0" smtClean="0">
                <a:solidFill>
                  <a:srgbClr val="000000"/>
                </a:solidFill>
              </a:rPr>
              <a:t>from</a:t>
            </a:r>
            <a:r>
              <a:rPr lang="en-US" sz="2400" dirty="0" smtClean="0">
                <a:solidFill>
                  <a:srgbClr val="000000"/>
                </a:solidFill>
              </a:rPr>
              <a:t> homogeneous coordinates: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121139" y="2871788"/>
            <a:ext cx="2830512" cy="1852612"/>
            <a:chOff x="3121139" y="2033588"/>
            <a:chExt cx="2830512" cy="1852612"/>
          </a:xfrm>
        </p:grpSpPr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3325926" y="3184525"/>
              <a:ext cx="26257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</a:rPr>
                <a:t>homogeneous image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</a:rPr>
                <a:t>coordinates</a:t>
              </a:r>
            </a:p>
          </p:txBody>
        </p:sp>
        <p:pic>
          <p:nvPicPr>
            <p:cNvPr id="20" name="Picture 8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139" y="2033588"/>
              <a:ext cx="1843087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5441950"/>
            <a:ext cx="26225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9600" y="2286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To convert to homogeneous coordinates: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CBBA4-9550-482D-B196-5BA441D3FD7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609600" y="1139705"/>
            <a:ext cx="7915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Convenient coordinate system to represent many useful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4957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Homogeneous Coordinates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How can we represent 2d translation as a 3x3 matrix using homogeneous coordinates?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A: Using the rightmost column:</a:t>
            </a:r>
          </a:p>
        </p:txBody>
      </p:sp>
      <p:graphicFrame>
        <p:nvGraphicFramePr>
          <p:cNvPr id="732164" name="Object 2"/>
          <p:cNvGraphicFramePr>
            <a:graphicFrameLocks noChangeAspect="1"/>
          </p:cNvGraphicFramePr>
          <p:nvPr/>
        </p:nvGraphicFramePr>
        <p:xfrm>
          <a:off x="1524000" y="3795713"/>
          <a:ext cx="41036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" name="Equation" r:id="rId3" imgW="1638000" imgH="736560" progId="Equation.3">
                  <p:embed/>
                </p:oleObj>
              </mc:Choice>
              <mc:Fallback>
                <p:oleObj name="Equation" r:id="rId3" imgW="1638000" imgH="73656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95713"/>
                        <a:ext cx="4103688" cy="184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870075" y="1822450"/>
          <a:ext cx="14239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Equation" r:id="rId5" imgW="647640" imgH="457200" progId="Equation.3">
                  <p:embed/>
                </p:oleObj>
              </mc:Choice>
              <mc:Fallback>
                <p:oleObj name="Equation" r:id="rId5" imgW="647640" imgH="45720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822450"/>
                        <a:ext cx="1423988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Box 4"/>
          <p:cNvSpPr txBox="1">
            <a:spLocks noChangeArrowheads="1"/>
          </p:cNvSpPr>
          <p:nvPr/>
        </p:nvSpPr>
        <p:spPr bwMode="auto">
          <a:xfrm>
            <a:off x="7456488" y="6511925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Translation</a:t>
            </a:r>
          </a:p>
        </p:txBody>
      </p:sp>
      <p:graphicFrame>
        <p:nvGraphicFramePr>
          <p:cNvPr id="921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7963" y="1981200"/>
          <a:ext cx="3722687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Equation" r:id="rId3" imgW="1942920" imgH="736560" progId="Equation.3">
                  <p:embed/>
                </p:oleObj>
              </mc:Choice>
              <mc:Fallback>
                <p:oleObj name="Equation" r:id="rId3" imgW="1942920" imgH="736560" progId="Equation.3">
                  <p:embed/>
                  <p:pic>
                    <p:nvPicPr>
                      <p:cNvPr id="0" name="Picture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981200"/>
                        <a:ext cx="3722687" cy="141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03363" y="3830638"/>
            <a:ext cx="2541587" cy="2287587"/>
            <a:chOff x="816" y="2208"/>
            <a:chExt cx="1920" cy="1728"/>
          </a:xfrm>
        </p:grpSpPr>
        <p:sp>
          <p:nvSpPr>
            <p:cNvPr id="9255" name="Line 6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6" name="Line 7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7" name="Line 8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8" name="Line 9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9" name="Line 10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0" name="Line 11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1" name="Line 12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2" name="Line 13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3" name="Line 14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4" name="Line 15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5" name="Line 16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6" name="Line 17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7" name="Line 18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8" name="Line 19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9" name="Line 20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0" name="Line 21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1" name="Line 22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2" name="Line 23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328863" y="4719638"/>
            <a:ext cx="763587" cy="890587"/>
            <a:chOff x="1440" y="2928"/>
            <a:chExt cx="576" cy="672"/>
          </a:xfrm>
        </p:grpSpPr>
        <p:sp>
          <p:nvSpPr>
            <p:cNvPr id="9252" name="Freeform 25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53" name="Rectangle 26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54" name="Freeform 27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5316538" y="3830638"/>
            <a:ext cx="2541587" cy="2287587"/>
            <a:chOff x="816" y="2208"/>
            <a:chExt cx="1920" cy="1728"/>
          </a:xfrm>
        </p:grpSpPr>
        <p:sp>
          <p:nvSpPr>
            <p:cNvPr id="9234" name="Line 29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5" name="Line 30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6" name="Line 31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7" name="Line 32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8" name="Line 33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9" name="Line 34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0" name="Line 35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1" name="Line 36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2" name="Line 37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3" name="Line 38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4" name="Line 39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5" name="Line 40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6" name="Line 41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7" name="Line 42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8" name="Line 43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9" name="Line 44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0" name="Line 45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1" name="Line 46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23" name="AutoShape 47"/>
          <p:cNvSpPr>
            <a:spLocks noChangeArrowheads="1"/>
          </p:cNvSpPr>
          <p:nvPr/>
        </p:nvSpPr>
        <p:spPr bwMode="auto">
          <a:xfrm>
            <a:off x="4298950" y="4846638"/>
            <a:ext cx="636588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>
              <a:solidFill>
                <a:srgbClr val="FFFF00"/>
              </a:solidFill>
            </a:endParaRPr>
          </a:p>
        </p:txBody>
      </p:sp>
      <p:sp>
        <p:nvSpPr>
          <p:cNvPr id="9224" name="Text Box 48"/>
          <p:cNvSpPr txBox="1">
            <a:spLocks noChangeArrowheads="1"/>
          </p:cNvSpPr>
          <p:nvPr/>
        </p:nvSpPr>
        <p:spPr bwMode="auto">
          <a:xfrm>
            <a:off x="4252913" y="5097463"/>
            <a:ext cx="750887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2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= 1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6651625" y="4516438"/>
            <a:ext cx="763588" cy="890587"/>
            <a:chOff x="1440" y="2928"/>
            <a:chExt cx="576" cy="672"/>
          </a:xfrm>
        </p:grpSpPr>
        <p:sp>
          <p:nvSpPr>
            <p:cNvPr id="9231" name="Freeform 50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2" name="Rectangle 51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3" name="Freeform 52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9226" name="AutoShape 53"/>
          <p:cNvSpPr>
            <a:spLocks noChangeArrowheads="1"/>
          </p:cNvSpPr>
          <p:nvPr/>
        </p:nvSpPr>
        <p:spPr bwMode="auto">
          <a:xfrm>
            <a:off x="5776913" y="160337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7" name="AutoShape 54"/>
          <p:cNvSpPr>
            <a:spLocks noChangeArrowheads="1"/>
          </p:cNvSpPr>
          <p:nvPr/>
        </p:nvSpPr>
        <p:spPr bwMode="auto">
          <a:xfrm>
            <a:off x="4791075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8" name="AutoShape 55"/>
          <p:cNvSpPr>
            <a:spLocks noChangeArrowheads="1"/>
          </p:cNvSpPr>
          <p:nvPr/>
        </p:nvSpPr>
        <p:spPr bwMode="auto">
          <a:xfrm>
            <a:off x="2855913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9" name="Rectangle 57"/>
          <p:cNvSpPr>
            <a:spLocks noChangeArrowheads="1"/>
          </p:cNvSpPr>
          <p:nvPr/>
        </p:nvSpPr>
        <p:spPr bwMode="auto">
          <a:xfrm>
            <a:off x="2381250" y="982663"/>
            <a:ext cx="3900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Homogeneous Coordinates</a:t>
            </a:r>
          </a:p>
        </p:txBody>
      </p:sp>
      <p:sp>
        <p:nvSpPr>
          <p:cNvPr id="9230" name="TextBox 4"/>
          <p:cNvSpPr txBox="1">
            <a:spLocks noChangeArrowheads="1"/>
          </p:cNvSpPr>
          <p:nvPr/>
        </p:nvSpPr>
        <p:spPr bwMode="auto">
          <a:xfrm>
            <a:off x="7456488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Basic 2D Transformations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Basic 2D transformations as 3x3 matrices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143000" y="4068763"/>
          <a:ext cx="318293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" name="Equation" r:id="rId4" imgW="2057400" imgH="711000" progId="Equation.3">
                  <p:embed/>
                </p:oleObj>
              </mc:Choice>
              <mc:Fallback>
                <p:oleObj name="Equation" r:id="rId4" imgW="2057400" imgH="7110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68763"/>
                        <a:ext cx="3182938" cy="1100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577975" y="1868488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" name="Equation" r:id="rId6" imgW="1333440" imgH="698400" progId="Equation.3">
                  <p:embed/>
                </p:oleObj>
              </mc:Choice>
              <mc:Fallback>
                <p:oleObj name="Equation" r:id="rId6" imgW="1333440" imgH="69840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1868488"/>
                        <a:ext cx="2101850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5510213" y="4068763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" name="Equation" r:id="rId8" imgW="1600200" imgH="711000" progId="Equation.3">
                  <p:embed/>
                </p:oleObj>
              </mc:Choice>
              <mc:Fallback>
                <p:oleObj name="Equation" r:id="rId8" imgW="1600200" imgH="71100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4068763"/>
                        <a:ext cx="2522537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1981200" y="2979738"/>
            <a:ext cx="1293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Translate</a:t>
            </a: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2057400" y="5189538"/>
            <a:ext cx="96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Rotate</a:t>
            </a:r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6248400" y="5189538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Shear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5510213" y="1858963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9" name="Equation" r:id="rId10" imgW="1447560" imgH="711000" progId="Equation.3">
                  <p:embed/>
                </p:oleObj>
              </mc:Choice>
              <mc:Fallback>
                <p:oleObj name="Equation" r:id="rId10" imgW="1447560" imgH="71100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1858963"/>
                        <a:ext cx="2282825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248400" y="3001963"/>
            <a:ext cx="842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10252" name="TextBox 4"/>
          <p:cNvSpPr txBox="1">
            <a:spLocks noChangeArrowheads="1"/>
          </p:cNvSpPr>
          <p:nvPr/>
        </p:nvSpPr>
        <p:spPr bwMode="auto">
          <a:xfrm>
            <a:off x="7456488" y="6511925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2D Affine Transformations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3173413"/>
            <a:ext cx="8566150" cy="4940300"/>
          </a:xfrm>
        </p:spPr>
        <p:txBody>
          <a:bodyPr/>
          <a:lstStyle/>
          <a:p>
            <a:r>
              <a:rPr lang="en-US" dirty="0" smtClean="0"/>
              <a:t>Affine transformations are combinations of …</a:t>
            </a:r>
          </a:p>
          <a:p>
            <a:pPr lvl="1"/>
            <a:r>
              <a:rPr lang="en-US" sz="2400" dirty="0" smtClean="0"/>
              <a:t>Linear transformations, and</a:t>
            </a:r>
          </a:p>
          <a:p>
            <a:pPr lvl="1"/>
            <a:r>
              <a:rPr lang="en-US" sz="2400" dirty="0" smtClean="0"/>
              <a:t>Translations</a:t>
            </a:r>
          </a:p>
          <a:p>
            <a:endParaRPr lang="en-US" sz="1200" dirty="0" smtClean="0"/>
          </a:p>
          <a:p>
            <a:r>
              <a:rPr lang="en-US" dirty="0" smtClean="0"/>
              <a:t>Parallel lines remain parallel</a:t>
            </a:r>
          </a:p>
          <a:p>
            <a:pPr lvl="1"/>
            <a:endParaRPr lang="en-US" sz="1800" dirty="0" smtClean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989263" y="132873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" name="Equation" r:id="rId4" imgW="1384200" imgH="711000" progId="Equation.3">
                  <p:embed/>
                </p:oleObj>
              </mc:Choice>
              <mc:Fallback>
                <p:oleObj name="Equation" r:id="rId4" imgW="1384200" imgH="7110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1328738"/>
                        <a:ext cx="2808287" cy="144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99984" y="5455008"/>
            <a:ext cx="2154238" cy="533400"/>
            <a:chOff x="3299984" y="5455008"/>
            <a:chExt cx="2154238" cy="533400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3299984" y="5607408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 rot="-1318191">
              <a:off x="4311222" y="5455008"/>
              <a:ext cx="1143000" cy="457200"/>
            </a:xfrm>
            <a:prstGeom prst="parallelogram">
              <a:avLst>
                <a:gd name="adj" fmla="val 62500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3909584" y="5683608"/>
              <a:ext cx="3048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17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Interactive segmentation</a:t>
            </a: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Feature-based alignment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2D transformations</a:t>
            </a:r>
          </a:p>
          <a:p>
            <a:pPr lvl="1"/>
            <a:r>
              <a:rPr lang="en-US" dirty="0" smtClean="0"/>
              <a:t>Affine fit</a:t>
            </a:r>
          </a:p>
          <a:p>
            <a:pPr lvl="1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RANSAC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Alignment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292417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We have previously considered how to </a:t>
            </a:r>
            <a:r>
              <a:rPr lang="en-US" sz="2400" b="1" dirty="0" smtClean="0"/>
              <a:t>fit a model to image evidence</a:t>
            </a:r>
          </a:p>
          <a:p>
            <a:pPr lvl="1" eaLnBrk="1" hangingPunct="1"/>
            <a:r>
              <a:rPr lang="en-US" sz="2000" dirty="0" smtClean="0"/>
              <a:t>e.g., a line to edge points, or a snake to a deforming contour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alignment, we will fit the parameters of some </a:t>
            </a:r>
            <a:r>
              <a:rPr lang="en-US" sz="2400" b="1" dirty="0" smtClean="0"/>
              <a:t>transformation</a:t>
            </a:r>
            <a:r>
              <a:rPr lang="en-US" sz="2400" dirty="0" smtClean="0"/>
              <a:t> according to a set of matching feature pairs (“correspondences”).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319338" y="4184650"/>
            <a:ext cx="4370387" cy="2320925"/>
            <a:chOff x="1276" y="2666"/>
            <a:chExt cx="3284" cy="1462"/>
          </a:xfrm>
        </p:grpSpPr>
        <p:sp>
          <p:nvSpPr>
            <p:cNvPr id="74761" name="Line 23"/>
            <p:cNvSpPr>
              <a:spLocks noChangeShapeType="1"/>
            </p:cNvSpPr>
            <p:nvPr/>
          </p:nvSpPr>
          <p:spPr bwMode="auto">
            <a:xfrm flipV="1">
              <a:off x="2860" y="3434"/>
              <a:ext cx="5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62" name="AutoShape 24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1276" y="2666"/>
              <a:ext cx="1412" cy="1462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3" name="Oval 25"/>
            <p:cNvSpPr>
              <a:spLocks noChangeAspect="1" noChangeArrowheads="1"/>
            </p:cNvSpPr>
            <p:nvPr/>
          </p:nvSpPr>
          <p:spPr bwMode="auto">
            <a:xfrm>
              <a:off x="1941" y="283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4" name="Oval 26"/>
            <p:cNvSpPr>
              <a:spLocks noChangeAspect="1" noChangeArrowheads="1"/>
            </p:cNvSpPr>
            <p:nvPr/>
          </p:nvSpPr>
          <p:spPr bwMode="auto">
            <a:xfrm>
              <a:off x="2325" y="3866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5" name="Oval 27"/>
            <p:cNvSpPr>
              <a:spLocks noChangeAspect="1" noChangeArrowheads="1"/>
            </p:cNvSpPr>
            <p:nvPr/>
          </p:nvSpPr>
          <p:spPr bwMode="auto">
            <a:xfrm>
              <a:off x="1872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6" name="Oval 28"/>
            <p:cNvSpPr>
              <a:spLocks noChangeAspect="1" noChangeArrowheads="1"/>
            </p:cNvSpPr>
            <p:nvPr/>
          </p:nvSpPr>
          <p:spPr bwMode="auto">
            <a:xfrm>
              <a:off x="1413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7" name="Oval 29"/>
            <p:cNvSpPr>
              <a:spLocks noChangeAspect="1" noChangeArrowheads="1"/>
            </p:cNvSpPr>
            <p:nvPr/>
          </p:nvSpPr>
          <p:spPr bwMode="auto">
            <a:xfrm>
              <a:off x="2256" y="316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8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628" y="2954"/>
              <a:ext cx="932" cy="1126"/>
            </a:xfrm>
            <a:prstGeom prst="actionButtonHome">
              <a:avLst/>
            </a:prstGeom>
            <a:solidFill>
              <a:srgbClr val="808080">
                <a:alpha val="2509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69" name="Oval 31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0" name="Oval 32"/>
            <p:cNvSpPr>
              <a:spLocks noChangeAspect="1" noChangeArrowheads="1"/>
            </p:cNvSpPr>
            <p:nvPr/>
          </p:nvSpPr>
          <p:spPr bwMode="auto">
            <a:xfrm>
              <a:off x="4176" y="3887"/>
              <a:ext cx="75" cy="7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1" name="Oval 33"/>
            <p:cNvSpPr>
              <a:spLocks noChangeAspect="1" noChangeArrowheads="1"/>
            </p:cNvSpPr>
            <p:nvPr/>
          </p:nvSpPr>
          <p:spPr bwMode="auto">
            <a:xfrm>
              <a:off x="3936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2" name="Oval 34"/>
            <p:cNvSpPr>
              <a:spLocks noChangeAspect="1" noChangeArrowheads="1"/>
            </p:cNvSpPr>
            <p:nvPr/>
          </p:nvSpPr>
          <p:spPr bwMode="auto">
            <a:xfrm>
              <a:off x="3744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4773" name="Oval 35"/>
            <p:cNvSpPr>
              <a:spLocks noChangeAspect="1" noChangeArrowheads="1"/>
            </p:cNvSpPr>
            <p:nvPr/>
          </p:nvSpPr>
          <p:spPr bwMode="auto">
            <a:xfrm>
              <a:off x="4293" y="340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3" name="Text Box 36"/>
          <p:cNvSpPr txBox="1">
            <a:spLocks noChangeArrowheads="1"/>
          </p:cNvSpPr>
          <p:nvPr/>
        </p:nvSpPr>
        <p:spPr bwMode="auto">
          <a:xfrm>
            <a:off x="4632325" y="492601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64" name="Text Box 37"/>
          <p:cNvSpPr txBox="1">
            <a:spLocks noChangeArrowheads="1"/>
          </p:cNvSpPr>
          <p:nvPr/>
        </p:nvSpPr>
        <p:spPr bwMode="auto">
          <a:xfrm>
            <a:off x="3086100" y="37211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6178550" y="41592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66" name="Text Box 39"/>
          <p:cNvSpPr txBox="1">
            <a:spLocks noChangeArrowheads="1"/>
          </p:cNvSpPr>
          <p:nvPr/>
        </p:nvSpPr>
        <p:spPr bwMode="auto">
          <a:xfrm>
            <a:off x="6353616" y="4170455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Image alignment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39782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Two broad approaches:</a:t>
            </a:r>
          </a:p>
          <a:p>
            <a:pPr lvl="1" eaLnBrk="1" hangingPunct="1"/>
            <a:r>
              <a:rPr lang="en-US" sz="2400" dirty="0" smtClean="0"/>
              <a:t>Direct (pixel-based) alignment</a:t>
            </a:r>
          </a:p>
          <a:p>
            <a:pPr lvl="2" eaLnBrk="1" hangingPunct="1"/>
            <a:r>
              <a:rPr lang="en-US" sz="2000" dirty="0" smtClean="0"/>
              <a:t>Search for alignment where most pixels agree</a:t>
            </a:r>
          </a:p>
          <a:p>
            <a:pPr lvl="1" eaLnBrk="1" hangingPunct="1"/>
            <a:r>
              <a:rPr lang="en-US" sz="2400" dirty="0" smtClean="0"/>
              <a:t>Feature-based alignment</a:t>
            </a:r>
          </a:p>
          <a:p>
            <a:pPr lvl="2" eaLnBrk="1" hangingPunct="1"/>
            <a:r>
              <a:rPr lang="en-US" sz="2000" dirty="0" smtClean="0"/>
              <a:t>Search for alignment where </a:t>
            </a:r>
            <a:r>
              <a:rPr lang="en-US" sz="2000" i="1" dirty="0" smtClean="0"/>
              <a:t>extracted features</a:t>
            </a:r>
            <a:r>
              <a:rPr lang="en-US" sz="2000" dirty="0" smtClean="0"/>
              <a:t> agree</a:t>
            </a:r>
          </a:p>
          <a:p>
            <a:pPr lvl="2" eaLnBrk="1" hangingPunct="1"/>
            <a:r>
              <a:rPr lang="en-US" sz="2000" dirty="0" smtClean="0"/>
              <a:t>Can be verified using pixel-based alignment</a:t>
            </a:r>
            <a:endParaRPr lang="en-US" dirty="0" smtClean="0"/>
          </a:p>
        </p:txBody>
      </p:sp>
      <p:sp>
        <p:nvSpPr>
          <p:cNvPr id="75780" name="Line 6"/>
          <p:cNvSpPr>
            <a:spLocks noChangeShapeType="1"/>
          </p:cNvSpPr>
          <p:nvPr/>
        </p:nvSpPr>
        <p:spPr bwMode="auto">
          <a:xfrm flipV="1">
            <a:off x="4540250" y="256698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5781" name="AutoShape 11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2025650" y="1347788"/>
            <a:ext cx="2241550" cy="23209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2" name="Oval 7"/>
          <p:cNvSpPr>
            <a:spLocks noChangeAspect="1" noChangeArrowheads="1"/>
          </p:cNvSpPr>
          <p:nvPr/>
        </p:nvSpPr>
        <p:spPr bwMode="auto">
          <a:xfrm>
            <a:off x="3081338" y="1609725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3" name="Oval 12"/>
          <p:cNvSpPr>
            <a:spLocks noChangeAspect="1" noChangeArrowheads="1"/>
          </p:cNvSpPr>
          <p:nvPr/>
        </p:nvSpPr>
        <p:spPr bwMode="auto">
          <a:xfrm>
            <a:off x="3690938" y="3252788"/>
            <a:ext cx="119062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4" name="Oval 18"/>
          <p:cNvSpPr>
            <a:spLocks noChangeAspect="1" noChangeArrowheads="1"/>
          </p:cNvSpPr>
          <p:nvPr/>
        </p:nvSpPr>
        <p:spPr bwMode="auto">
          <a:xfrm>
            <a:off x="2971800" y="2863850"/>
            <a:ext cx="119063" cy="1190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5" name="Oval 19"/>
          <p:cNvSpPr>
            <a:spLocks noChangeAspect="1" noChangeArrowheads="1"/>
          </p:cNvSpPr>
          <p:nvPr/>
        </p:nvSpPr>
        <p:spPr bwMode="auto">
          <a:xfrm>
            <a:off x="2243138" y="2449513"/>
            <a:ext cx="119062" cy="119062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6" name="Oval 21"/>
          <p:cNvSpPr>
            <a:spLocks noChangeAspect="1" noChangeArrowheads="1"/>
          </p:cNvSpPr>
          <p:nvPr/>
        </p:nvSpPr>
        <p:spPr bwMode="auto">
          <a:xfrm>
            <a:off x="3581400" y="2144713"/>
            <a:ext cx="119063" cy="11906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7" name="AutoShape 5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759450" y="1804988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8" name="Oval 8"/>
          <p:cNvSpPr>
            <a:spLocks noChangeAspect="1" noChangeArrowheads="1"/>
          </p:cNvSpPr>
          <p:nvPr/>
        </p:nvSpPr>
        <p:spPr bwMode="auto">
          <a:xfrm>
            <a:off x="6629400" y="2144713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9" name="Oval 10"/>
          <p:cNvSpPr>
            <a:spLocks noChangeAspect="1" noChangeArrowheads="1"/>
          </p:cNvSpPr>
          <p:nvPr/>
        </p:nvSpPr>
        <p:spPr bwMode="auto">
          <a:xfrm>
            <a:off x="6629400" y="3286125"/>
            <a:ext cx="119063" cy="1190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0" name="Oval 17"/>
          <p:cNvSpPr>
            <a:spLocks noChangeAspect="1" noChangeArrowheads="1"/>
          </p:cNvSpPr>
          <p:nvPr/>
        </p:nvSpPr>
        <p:spPr bwMode="auto">
          <a:xfrm>
            <a:off x="6248400" y="2863850"/>
            <a:ext cx="119063" cy="1190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1" name="Oval 20"/>
          <p:cNvSpPr>
            <a:spLocks noChangeAspect="1" noChangeArrowheads="1"/>
          </p:cNvSpPr>
          <p:nvPr/>
        </p:nvSpPr>
        <p:spPr bwMode="auto">
          <a:xfrm>
            <a:off x="5943600" y="2449513"/>
            <a:ext cx="119063" cy="119062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2" name="Oval 22"/>
          <p:cNvSpPr>
            <a:spLocks noChangeAspect="1" noChangeArrowheads="1"/>
          </p:cNvSpPr>
          <p:nvPr/>
        </p:nvSpPr>
        <p:spPr bwMode="auto">
          <a:xfrm>
            <a:off x="6815138" y="2525713"/>
            <a:ext cx="119062" cy="11906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5484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u="sng" dirty="0" smtClean="0"/>
              <a:t>Pros:</a:t>
            </a:r>
          </a:p>
          <a:p>
            <a:r>
              <a:rPr lang="en-US" sz="2400" dirty="0" smtClean="0"/>
              <a:t>Useful to track and fit non-rigid shapes</a:t>
            </a:r>
          </a:p>
          <a:p>
            <a:r>
              <a:rPr lang="en-US" sz="2400" dirty="0" smtClean="0"/>
              <a:t>Contour remains connected</a:t>
            </a:r>
          </a:p>
          <a:p>
            <a:r>
              <a:rPr lang="en-US" sz="2400" dirty="0" smtClean="0"/>
              <a:t>Possible to fill in “subjective” contours</a:t>
            </a:r>
          </a:p>
          <a:p>
            <a:r>
              <a:rPr lang="en-US" sz="2400" dirty="0" smtClean="0"/>
              <a:t>Flexibility in how energy function is defined, weighted.</a:t>
            </a:r>
          </a:p>
          <a:p>
            <a:pPr>
              <a:buNone/>
            </a:pPr>
            <a:r>
              <a:rPr lang="en-US" sz="2800" u="sng" dirty="0" smtClean="0"/>
              <a:t>Cons</a:t>
            </a:r>
            <a:r>
              <a:rPr lang="en-US" sz="2800" dirty="0" smtClean="0"/>
              <a:t>:</a:t>
            </a:r>
          </a:p>
          <a:p>
            <a:r>
              <a:rPr lang="en-US" sz="2400" dirty="0" smtClean="0"/>
              <a:t>Must have decent initialization near true boundary, may get stuck in local minimum</a:t>
            </a:r>
          </a:p>
          <a:p>
            <a:r>
              <a:rPr lang="en-US" sz="2400" dirty="0" smtClean="0"/>
              <a:t>Parameters of energy function must be set well based on prior information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mtClean="0"/>
              <a:t>Last time: Deformable contours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696200" y="655320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3D751-AA72-4E66-8CAE-CB9373F7C715}" type="slidenum">
              <a:rPr lang="en-US" b="1" smtClean="0"/>
              <a:pPr>
                <a:defRPr/>
              </a:pPr>
              <a:t>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990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Fitting an affine transformation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Assuming we know the correspondences, how do we get the transformation?</a:t>
            </a:r>
          </a:p>
        </p:txBody>
      </p:sp>
      <p:graphicFrame>
        <p:nvGraphicFramePr>
          <p:cNvPr id="13314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0" name="Picture 5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13327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28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29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30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31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32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3321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22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23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24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25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26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8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Picture 5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9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0" name="Picture 5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7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aside: Least Squares Example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Say we have a set of data points (X1,X1’), (X2,X2’), (X3,X3’), etc.  (e.g. person’s height vs. weight)</a:t>
            </a:r>
          </a:p>
          <a:p>
            <a:r>
              <a:rPr lang="en-US" smtClean="0"/>
              <a:t>We want a nice compact formula (a line) to predict X’s from Xs:  		Xa + b = X’</a:t>
            </a:r>
          </a:p>
          <a:p>
            <a:r>
              <a:rPr lang="en-US" smtClean="0"/>
              <a:t>We want to find a and b</a:t>
            </a:r>
          </a:p>
          <a:p>
            <a:r>
              <a:rPr lang="en-US" smtClean="0"/>
              <a:t>How many (X,X’) pairs do we need?</a:t>
            </a:r>
          </a:p>
          <a:p>
            <a:r>
              <a:rPr lang="en-US" smtClean="0"/>
              <a:t>	</a:t>
            </a:r>
          </a:p>
          <a:p>
            <a:endParaRPr lang="en-US" smtClean="0"/>
          </a:p>
          <a:p>
            <a:r>
              <a:rPr lang="en-US" smtClean="0"/>
              <a:t>What if the data is noisy?</a:t>
            </a:r>
          </a:p>
          <a:p>
            <a:endParaRPr lang="en-US" smtClean="0"/>
          </a:p>
        </p:txBody>
      </p:sp>
      <p:graphicFrame>
        <p:nvGraphicFramePr>
          <p:cNvPr id="710662" name="Object 2"/>
          <p:cNvGraphicFramePr>
            <a:graphicFrameLocks noChangeAspect="1"/>
          </p:cNvGraphicFramePr>
          <p:nvPr/>
        </p:nvGraphicFramePr>
        <p:xfrm>
          <a:off x="1219200" y="3379788"/>
          <a:ext cx="19050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" name="Equation" r:id="rId4" imgW="850680" imgH="457200" progId="Equation.3">
                  <p:embed/>
                </p:oleObj>
              </mc:Choice>
              <mc:Fallback>
                <p:oleObj name="Equation" r:id="rId4" imgW="850680" imgH="4572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79788"/>
                        <a:ext cx="1905000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8" name="Object 3"/>
          <p:cNvGraphicFramePr>
            <a:graphicFrameLocks noChangeAspect="1"/>
          </p:cNvGraphicFramePr>
          <p:nvPr/>
        </p:nvGraphicFramePr>
        <p:xfrm>
          <a:off x="4694238" y="3352800"/>
          <a:ext cx="2728912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7" name="Equation" r:id="rId6" imgW="1218960" imgH="482400" progId="Equation.3">
                  <p:embed/>
                </p:oleObj>
              </mc:Choice>
              <mc:Fallback>
                <p:oleObj name="Equation" r:id="rId6" imgW="1218960" imgH="48240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3352800"/>
                        <a:ext cx="2728912" cy="101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70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0800" y="4800600"/>
            <a:ext cx="1981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0671" name="Text Box 15"/>
          <p:cNvSpPr txBox="1">
            <a:spLocks noChangeArrowheads="1"/>
          </p:cNvSpPr>
          <p:nvPr/>
        </p:nvSpPr>
        <p:spPr bwMode="auto">
          <a:xfrm>
            <a:off x="7799388" y="3581400"/>
            <a:ext cx="92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Ax=B</a:t>
            </a:r>
          </a:p>
        </p:txBody>
      </p:sp>
      <p:graphicFrame>
        <p:nvGraphicFramePr>
          <p:cNvPr id="710674" name="Object 4"/>
          <p:cNvGraphicFramePr>
            <a:graphicFrameLocks noChangeAspect="1"/>
          </p:cNvGraphicFramePr>
          <p:nvPr/>
        </p:nvGraphicFramePr>
        <p:xfrm>
          <a:off x="838200" y="4800600"/>
          <a:ext cx="2343150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8" name="Equation" r:id="rId9" imgW="1269720" imgH="939600" progId="Equation.3">
                  <p:embed/>
                </p:oleObj>
              </mc:Choice>
              <mc:Fallback>
                <p:oleObj name="Equation" r:id="rId9" imgW="1269720" imgH="93960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2343150" cy="163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75" name="Text Box 19"/>
          <p:cNvSpPr txBox="1">
            <a:spLocks noChangeArrowheads="1"/>
          </p:cNvSpPr>
          <p:nvPr/>
        </p:nvSpPr>
        <p:spPr bwMode="auto">
          <a:xfrm>
            <a:off x="877888" y="6399213"/>
            <a:ext cx="2355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overconstrained</a:t>
            </a:r>
          </a:p>
        </p:txBody>
      </p:sp>
      <p:graphicFrame>
        <p:nvGraphicFramePr>
          <p:cNvPr id="710678" name="Object 5"/>
          <p:cNvGraphicFramePr>
            <a:graphicFrameLocks noChangeAspect="1"/>
          </p:cNvGraphicFramePr>
          <p:nvPr/>
        </p:nvGraphicFramePr>
        <p:xfrm>
          <a:off x="4089400" y="5334000"/>
          <a:ext cx="16510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" name="Equation" r:id="rId11" imgW="838080" imgH="266400" progId="Equation.3">
                  <p:embed/>
                </p:oleObj>
              </mc:Choice>
              <mc:Fallback>
                <p:oleObj name="Equation" r:id="rId11" imgW="838080" imgH="26640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5334000"/>
                        <a:ext cx="1651000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Box 10"/>
          <p:cNvSpPr txBox="1">
            <a:spLocks noChangeArrowheads="1"/>
          </p:cNvSpPr>
          <p:nvPr/>
        </p:nvSpPr>
        <p:spPr bwMode="auto">
          <a:xfrm>
            <a:off x="7346950" y="6581775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59" grpId="0" build="p"/>
      <p:bldP spid="710671" grpId="0"/>
      <p:bldP spid="7106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Fitting an affine transformation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Assuming we know the correspondences, how do we get the transformation?</a:t>
            </a:r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0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0" name="Picture 7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15378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9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0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1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2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83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5370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1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2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3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4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75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1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Picture 7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2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0" name="Picture 7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3" name="Equation" r:id="rId10" imgW="2260440" imgH="1396800" progId="Equation.3">
                  <p:embed/>
                </p:oleObj>
              </mc:Choice>
              <mc:Fallback>
                <p:oleObj name="Equation" r:id="rId10" imgW="2260440" imgH="1396800" progId="Equation.3">
                  <p:embed/>
                  <p:pic>
                    <p:nvPicPr>
                      <p:cNvPr id="0" name="Picture 7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681538" y="4706938"/>
            <a:ext cx="2811462" cy="149701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515350" y="4633913"/>
            <a:ext cx="365125" cy="167957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47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Fitting an affine transformation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117975"/>
            <a:ext cx="7772400" cy="22320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How many matches (correspondence pairs) do we need to solve for the transformation parameters?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  <p:graphicFrame>
        <p:nvGraphicFramePr>
          <p:cNvPr id="16386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828800" y="1066800"/>
          <a:ext cx="46482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" name="Equation" r:id="rId4" imgW="2260440" imgH="1396800" progId="Equation.3">
                  <p:embed/>
                </p:oleObj>
              </mc:Choice>
              <mc:Fallback>
                <p:oleObj name="Equation" r:id="rId4" imgW="2260440" imgH="1396800" progId="Equation.3">
                  <p:embed/>
                  <p:pic>
                    <p:nvPicPr>
                      <p:cNvPr id="0" name="Picture 3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4648200" cy="287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3" descr="aff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5888">
            <a:off x="5748338" y="1665288"/>
            <a:ext cx="17462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Affine: # correspondences?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 dirty="0" smtClean="0"/>
              <a:t>How many correspondences needed for affine?</a:t>
            </a:r>
          </a:p>
          <a:p>
            <a:endParaRPr lang="en-US" altLang="en-US" dirty="0" smtClean="0"/>
          </a:p>
        </p:txBody>
      </p:sp>
      <p:pic>
        <p:nvPicPr>
          <p:cNvPr id="74757" name="Picture 4" descr="HHHIMG_11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8" name="Group 5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4775" name="Line 6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76" name="Line 7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759" name="Group 8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4773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74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60" name="Text Box 11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x</a:t>
            </a:r>
            <a:endParaRPr lang="en-US" altLang="en-US"/>
          </a:p>
        </p:txBody>
      </p:sp>
      <p:sp>
        <p:nvSpPr>
          <p:cNvPr id="74761" name="Text Box 12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x’</a:t>
            </a:r>
            <a:endParaRPr lang="en-US" altLang="en-US"/>
          </a:p>
        </p:txBody>
      </p:sp>
      <p:sp>
        <p:nvSpPr>
          <p:cNvPr id="74762" name="Text Box 13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</a:t>
            </a:r>
          </a:p>
        </p:txBody>
      </p:sp>
      <p:sp>
        <p:nvSpPr>
          <p:cNvPr id="74763" name="Text Box 1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y</a:t>
            </a:r>
            <a:endParaRPr lang="en-US" altLang="en-US"/>
          </a:p>
        </p:txBody>
      </p:sp>
      <p:sp>
        <p:nvSpPr>
          <p:cNvPr id="74764" name="Text Box 1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/>
              <a:t>y’</a:t>
            </a:r>
            <a:endParaRPr lang="en-US" altLang="en-US"/>
          </a:p>
        </p:txBody>
      </p:sp>
      <p:sp>
        <p:nvSpPr>
          <p:cNvPr id="760849" name="Oval 17"/>
          <p:cNvSpPr>
            <a:spLocks noChangeAspect="1" noChangeArrowheads="1"/>
          </p:cNvSpPr>
          <p:nvPr/>
        </p:nvSpPr>
        <p:spPr bwMode="auto">
          <a:xfrm>
            <a:off x="5824538" y="30813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0850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7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en-US" i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74768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?</a:t>
            </a:r>
          </a:p>
        </p:txBody>
      </p:sp>
      <p:sp>
        <p:nvSpPr>
          <p:cNvPr id="760853" name="Oval 21"/>
          <p:cNvSpPr>
            <a:spLocks noChangeAspect="1" noChangeArrowheads="1"/>
          </p:cNvSpPr>
          <p:nvPr/>
        </p:nvSpPr>
        <p:spPr bwMode="auto">
          <a:xfrm>
            <a:off x="5791200" y="17526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0854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0857" name="Oval 25"/>
          <p:cNvSpPr>
            <a:spLocks noChangeAspect="1" noChangeArrowheads="1"/>
          </p:cNvSpPr>
          <p:nvPr/>
        </p:nvSpPr>
        <p:spPr bwMode="auto">
          <a:xfrm>
            <a:off x="7348538" y="2776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0858" name="Oval 26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Alyosha</a:t>
            </a:r>
            <a:r>
              <a:rPr lang="en-US" sz="1400" dirty="0" smtClean="0"/>
              <a:t> </a:t>
            </a:r>
            <a:r>
              <a:rPr lang="en-US" sz="1400" dirty="0" err="1" smtClean="0"/>
              <a:t>Efros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95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9" grpId="0" animBg="1"/>
      <p:bldP spid="760850" grpId="0" animBg="1"/>
      <p:bldP spid="760853" grpId="0" animBg="1"/>
      <p:bldP spid="760854" grpId="0" animBg="1"/>
      <p:bldP spid="760857" grpId="0" animBg="1"/>
      <p:bldP spid="76085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Fitting an affine transformation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117975"/>
            <a:ext cx="7772400" cy="22320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How many matches (correspondence pairs) do we need to solve for the transformation parameters?</a:t>
            </a:r>
          </a:p>
          <a:p>
            <a:pPr>
              <a:buFontTx/>
              <a:buChar char="•"/>
            </a:pPr>
            <a:r>
              <a:rPr lang="en-US" dirty="0" smtClean="0"/>
              <a:t>Once we have solved for the parameters, how do we compute the coordinates of the corresponding point for                      ? </a:t>
            </a:r>
          </a:p>
          <a:p>
            <a:pPr>
              <a:buFontTx/>
              <a:buChar char="•"/>
            </a:pPr>
            <a:r>
              <a:rPr lang="en-US" dirty="0"/>
              <a:t>Where do the matches come from?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  <p:graphicFrame>
        <p:nvGraphicFramePr>
          <p:cNvPr id="16386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828800" y="1066800"/>
          <a:ext cx="46482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2" name="Equation" r:id="rId4" imgW="2260440" imgH="1396800" progId="Equation.3">
                  <p:embed/>
                </p:oleObj>
              </mc:Choice>
              <mc:Fallback>
                <p:oleObj name="Equation" r:id="rId4" imgW="2260440" imgH="1396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4648200" cy="287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1651000" y="5638800"/>
          <a:ext cx="1533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3" name="Equation" r:id="rId6" imgW="685800" imgH="228600" progId="Equation.3">
                  <p:embed/>
                </p:oleObj>
              </mc:Choice>
              <mc:Fallback>
                <p:oleObj name="Equation" r:id="rId6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638800"/>
                        <a:ext cx="1533525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4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630863" y="1493838"/>
            <a:ext cx="2008187" cy="2190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131763"/>
            <a:ext cx="8229600" cy="1143000"/>
          </a:xfrm>
        </p:spPr>
        <p:txBody>
          <a:bodyPr/>
          <a:lstStyle/>
          <a:p>
            <a:r>
              <a:rPr lang="en-US" sz="4000" dirty="0" smtClean="0"/>
              <a:t>What </a:t>
            </a:r>
            <a:r>
              <a:rPr lang="en-US" sz="4000" b="1" dirty="0" smtClean="0"/>
              <a:t>are</a:t>
            </a:r>
            <a:r>
              <a:rPr lang="en-US" sz="4000" dirty="0" smtClean="0"/>
              <a:t> the correspondences?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1176338" y="2187575"/>
            <a:ext cx="201612" cy="227013"/>
            <a:chOff x="1824" y="1728"/>
            <a:chExt cx="1392" cy="1392"/>
          </a:xfrm>
        </p:grpSpPr>
        <p:sp>
          <p:nvSpPr>
            <p:cNvPr id="77867" name="Line 36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68" name="Line 37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38"/>
          <p:cNvGrpSpPr>
            <a:grpSpLocks noChangeAspect="1"/>
          </p:cNvGrpSpPr>
          <p:nvPr/>
        </p:nvGrpSpPr>
        <p:grpSpPr bwMode="auto">
          <a:xfrm>
            <a:off x="2293938" y="2306638"/>
            <a:ext cx="201612" cy="228600"/>
            <a:chOff x="1824" y="1728"/>
            <a:chExt cx="1392" cy="1392"/>
          </a:xfrm>
        </p:grpSpPr>
        <p:sp>
          <p:nvSpPr>
            <p:cNvPr id="77865" name="Line 39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66" name="Line 40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41"/>
          <p:cNvGrpSpPr>
            <a:grpSpLocks noChangeAspect="1"/>
          </p:cNvGrpSpPr>
          <p:nvPr/>
        </p:nvGrpSpPr>
        <p:grpSpPr bwMode="auto">
          <a:xfrm>
            <a:off x="1846263" y="1881188"/>
            <a:ext cx="203200" cy="227012"/>
            <a:chOff x="1824" y="1728"/>
            <a:chExt cx="1392" cy="1392"/>
          </a:xfrm>
        </p:grpSpPr>
        <p:sp>
          <p:nvSpPr>
            <p:cNvPr id="77863" name="Line 42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64" name="Line 43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4"/>
          <p:cNvGrpSpPr>
            <a:grpSpLocks noChangeAspect="1"/>
          </p:cNvGrpSpPr>
          <p:nvPr/>
        </p:nvGrpSpPr>
        <p:grpSpPr bwMode="auto">
          <a:xfrm>
            <a:off x="1390650" y="1558925"/>
            <a:ext cx="203200" cy="228600"/>
            <a:chOff x="1824" y="1728"/>
            <a:chExt cx="1392" cy="1392"/>
          </a:xfrm>
        </p:grpSpPr>
        <p:sp>
          <p:nvSpPr>
            <p:cNvPr id="77861" name="Line 45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62" name="Line 46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47"/>
          <p:cNvGrpSpPr>
            <a:grpSpLocks noChangeAspect="1"/>
          </p:cNvGrpSpPr>
          <p:nvPr/>
        </p:nvGrpSpPr>
        <p:grpSpPr bwMode="auto">
          <a:xfrm>
            <a:off x="2889250" y="2271713"/>
            <a:ext cx="201613" cy="227012"/>
            <a:chOff x="1824" y="1728"/>
            <a:chExt cx="1392" cy="1392"/>
          </a:xfrm>
        </p:grpSpPr>
        <p:sp>
          <p:nvSpPr>
            <p:cNvPr id="77859" name="Line 48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60" name="Line 49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50"/>
          <p:cNvGrpSpPr>
            <a:grpSpLocks noChangeAspect="1"/>
          </p:cNvGrpSpPr>
          <p:nvPr/>
        </p:nvGrpSpPr>
        <p:grpSpPr bwMode="auto">
          <a:xfrm>
            <a:off x="2703513" y="1168400"/>
            <a:ext cx="201612" cy="227013"/>
            <a:chOff x="1824" y="1728"/>
            <a:chExt cx="1392" cy="1392"/>
          </a:xfrm>
        </p:grpSpPr>
        <p:sp>
          <p:nvSpPr>
            <p:cNvPr id="77857" name="Line 51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58" name="Line 52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3"/>
          <p:cNvGrpSpPr>
            <a:grpSpLocks noChangeAspect="1"/>
          </p:cNvGrpSpPr>
          <p:nvPr/>
        </p:nvGrpSpPr>
        <p:grpSpPr bwMode="auto">
          <a:xfrm>
            <a:off x="3028950" y="1608138"/>
            <a:ext cx="201613" cy="230187"/>
            <a:chOff x="1824" y="1728"/>
            <a:chExt cx="1392" cy="1392"/>
          </a:xfrm>
        </p:grpSpPr>
        <p:sp>
          <p:nvSpPr>
            <p:cNvPr id="77855" name="Line 5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56" name="Line 5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56"/>
          <p:cNvGrpSpPr>
            <a:grpSpLocks noChangeAspect="1"/>
          </p:cNvGrpSpPr>
          <p:nvPr/>
        </p:nvGrpSpPr>
        <p:grpSpPr bwMode="auto">
          <a:xfrm>
            <a:off x="1749425" y="2455863"/>
            <a:ext cx="203200" cy="227012"/>
            <a:chOff x="1824" y="1728"/>
            <a:chExt cx="1392" cy="1392"/>
          </a:xfrm>
        </p:grpSpPr>
        <p:sp>
          <p:nvSpPr>
            <p:cNvPr id="77853" name="Line 5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54" name="Line 5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59"/>
          <p:cNvGrpSpPr>
            <a:grpSpLocks noChangeAspect="1"/>
          </p:cNvGrpSpPr>
          <p:nvPr/>
        </p:nvGrpSpPr>
        <p:grpSpPr bwMode="auto">
          <a:xfrm>
            <a:off x="2257425" y="1549400"/>
            <a:ext cx="203200" cy="228600"/>
            <a:chOff x="1824" y="1728"/>
            <a:chExt cx="1392" cy="1392"/>
          </a:xfrm>
        </p:grpSpPr>
        <p:sp>
          <p:nvSpPr>
            <p:cNvPr id="77851" name="Line 6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852" name="Line 6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7837" name="Line 85"/>
          <p:cNvSpPr>
            <a:spLocks noChangeShapeType="1"/>
          </p:cNvSpPr>
          <p:nvPr/>
        </p:nvSpPr>
        <p:spPr bwMode="auto">
          <a:xfrm>
            <a:off x="4516438" y="2341563"/>
            <a:ext cx="631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7838" name="Text Box 107"/>
          <p:cNvSpPr txBox="1">
            <a:spLocks noChangeArrowheads="1"/>
          </p:cNvSpPr>
          <p:nvPr/>
        </p:nvSpPr>
        <p:spPr bwMode="auto">
          <a:xfrm>
            <a:off x="4606925" y="1752600"/>
            <a:ext cx="498475" cy="5175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1581150" y="1347788"/>
            <a:ext cx="2241550" cy="2320925"/>
            <a:chOff x="3052" y="698"/>
            <a:chExt cx="1412" cy="1462"/>
          </a:xfrm>
        </p:grpSpPr>
        <p:sp>
          <p:nvSpPr>
            <p:cNvPr id="77845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846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847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848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849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850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701675" y="4159250"/>
            <a:ext cx="7996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Compare content in </a:t>
            </a:r>
            <a:r>
              <a:rPr lang="en-US" sz="2400" b="1" dirty="0">
                <a:solidFill>
                  <a:srgbClr val="000000"/>
                </a:solidFill>
              </a:rPr>
              <a:t>local</a:t>
            </a:r>
            <a:r>
              <a:rPr lang="en-US" sz="2400" dirty="0">
                <a:solidFill>
                  <a:srgbClr val="000000"/>
                </a:solidFill>
              </a:rPr>
              <a:t> patches, find best matches.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i="1" dirty="0">
                <a:solidFill>
                  <a:srgbClr val="000000"/>
                </a:solidFill>
              </a:rPr>
              <a:t>	e.g., simplest approach: scan with template, and compute SSD </a:t>
            </a:r>
            <a:r>
              <a:rPr lang="en-US" sz="2000" i="1" dirty="0" smtClean="0">
                <a:solidFill>
                  <a:srgbClr val="000000"/>
                </a:solidFill>
              </a:rPr>
              <a:t>or </a:t>
            </a:r>
            <a:r>
              <a:rPr lang="en-US" sz="2000" i="1" dirty="0">
                <a:solidFill>
                  <a:srgbClr val="000000"/>
                </a:solidFill>
              </a:rPr>
              <a:t>correlation between list of pixel intensities in the patch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Later in the course: how to select regions </a:t>
            </a:r>
            <a:r>
              <a:rPr lang="en-US" sz="2400" dirty="0" smtClean="0">
                <a:solidFill>
                  <a:srgbClr val="000000"/>
                </a:solidFill>
              </a:rPr>
              <a:t>using </a:t>
            </a:r>
            <a:r>
              <a:rPr lang="en-US" sz="2400" dirty="0">
                <a:solidFill>
                  <a:srgbClr val="000000"/>
                </a:solidFill>
              </a:rPr>
              <a:t>more robust descriptors.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651000" y="2260600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484813" y="1420813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7843" name="AutoShape 19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344224">
            <a:off x="5756275" y="1627188"/>
            <a:ext cx="1747838" cy="1924050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13425" y="2260600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1145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4.07407E-6 C 0.11702 -0.00601 0.23404 -0.01203 0.23473 -0.00879 C 0.23542 -0.00555 0.00469 0.01204 0.00435 0.02014 C 0.004 0.02825 0.23282 0.03334 0.23247 0.04051 C 0.23213 0.04769 0.0014 0.05741 0.00209 0.06366 C 0.00279 0.06991 0.23716 0.072 0.23681 0.07825 C 0.23647 0.0845 7.5E-6 0.09468 7.5E-6 0.10139 C 7.5E-6 0.10811 0.2382 0.11158 0.23681 0.11875 C 0.23542 0.12593 -0.0085 0.13774 -0.00885 0.14491 C -0.00919 0.15209 0.23299 0.15695 0.23473 0.16227 C 0.23647 0.1676 0.00174 0.17061 0.00209 0.17686 C 0.00244 0.18311 0.23751 0.19514 0.23681 0.2 C 0.23612 0.20487 -0.0026 0.19723 -0.00225 0.20579 C -0.0019 0.21436 0.23733 0.24005 0.23907 0.25209 C 0.24081 0.26412 0.00973 0.26899 0.00869 0.27825 C 0.00765 0.2875 0.11997 0.29723 0.23247 0.30718 " pathEditMode="relative" ptsTypes="aaaaaaaaaaaaaaaA">
                                      <p:cBhvr>
                                        <p:cTn id="2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4" grpId="1" animBg="1"/>
      <p:bldP spid="74" grpId="2" animBg="1"/>
      <p:bldP spid="7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Fitting an affine transformation</a:t>
            </a:r>
          </a:p>
        </p:txBody>
      </p:sp>
      <p:sp>
        <p:nvSpPr>
          <p:cNvPr id="76803" name="Text Box 5"/>
          <p:cNvSpPr txBox="1">
            <a:spLocks noChangeArrowheads="1"/>
          </p:cNvSpPr>
          <p:nvPr/>
        </p:nvSpPr>
        <p:spPr bwMode="auto">
          <a:xfrm>
            <a:off x="152400" y="6519863"/>
            <a:ext cx="3581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Figures from David Lowe, ICCV 1999</a:t>
            </a: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/>
          <a:srcRect l="51743" t="23718" r="9700" b="30301"/>
          <a:stretch>
            <a:fillRect/>
          </a:stretch>
        </p:blipFill>
        <p:spPr bwMode="auto">
          <a:xfrm>
            <a:off x="409575" y="1274763"/>
            <a:ext cx="40894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6295"/>
            <a:ext cx="8229600" cy="42737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smtClean="0"/>
              <a:t>Fitting an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935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9" y="1384981"/>
            <a:ext cx="7454861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Fitting an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135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Interactive segmentation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Feature-based alignment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2D transformations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Affine fit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RANSAC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Fitting an affine transformation</a:t>
            </a:r>
          </a:p>
        </p:txBody>
      </p:sp>
      <p:sp>
        <p:nvSpPr>
          <p:cNvPr id="76803" name="Text Box 5"/>
          <p:cNvSpPr txBox="1">
            <a:spLocks noChangeArrowheads="1"/>
          </p:cNvSpPr>
          <p:nvPr/>
        </p:nvSpPr>
        <p:spPr bwMode="auto">
          <a:xfrm>
            <a:off x="5562600" y="6519863"/>
            <a:ext cx="3581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Figures from David Lowe, ICCV 1999</a:t>
            </a: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/>
          <a:srcRect l="51743" t="23718" r="9700" b="30301"/>
          <a:stretch>
            <a:fillRect/>
          </a:stretch>
        </p:blipFill>
        <p:spPr bwMode="auto">
          <a:xfrm>
            <a:off x="409575" y="1274763"/>
            <a:ext cx="40894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5"/>
          <p:cNvPicPr>
            <a:picLocks noChangeAspect="1" noChangeArrowheads="1"/>
          </p:cNvPicPr>
          <p:nvPr/>
        </p:nvPicPr>
        <p:blipFill>
          <a:blip r:embed="rId4"/>
          <a:srcRect l="54866" t="29851" r="13689" b="38634"/>
          <a:stretch>
            <a:fillRect/>
          </a:stretch>
        </p:blipFill>
        <p:spPr bwMode="auto">
          <a:xfrm>
            <a:off x="4718050" y="1749425"/>
            <a:ext cx="3971925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Interactive segmentation</a:t>
            </a: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Feature-based alignment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2D transformations</a:t>
            </a:r>
          </a:p>
          <a:p>
            <a:pPr lvl="1"/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Affine fit</a:t>
            </a:r>
          </a:p>
          <a:p>
            <a:pPr lvl="1"/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 idx="4294967295"/>
          </p:nvPr>
        </p:nvSpPr>
        <p:spPr>
          <a:xfrm>
            <a:off x="457200" y="6985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Outliers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3825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Outliers</a:t>
            </a:r>
            <a:r>
              <a:rPr lang="en-US" sz="2800" dirty="0" smtClean="0"/>
              <a:t> can hurt the quality of our parameter estimates, e.g., </a:t>
            </a:r>
          </a:p>
          <a:p>
            <a:pPr lvl="1" eaLnBrk="1" hangingPunct="1"/>
            <a:r>
              <a:rPr lang="en-US" sz="2400" dirty="0" smtClean="0"/>
              <a:t>an erroneous pair of matching points from two images</a:t>
            </a:r>
          </a:p>
          <a:p>
            <a:pPr lvl="1" eaLnBrk="1" hangingPunct="1"/>
            <a:r>
              <a:rPr lang="en-US" sz="2400" dirty="0" smtClean="0"/>
              <a:t>an edge point that is noise, or doesn’t belong to the line we are fitting.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sz="2800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sz="2800" dirty="0" smtClean="0"/>
          </a:p>
        </p:txBody>
      </p:sp>
      <p:sp>
        <p:nvSpPr>
          <p:cNvPr id="96261" name="Rectangle 6"/>
          <p:cNvSpPr>
            <a:spLocks noChangeArrowheads="1"/>
          </p:cNvSpPr>
          <p:nvPr/>
        </p:nvSpPr>
        <p:spPr bwMode="auto">
          <a:xfrm>
            <a:off x="3492500" y="4419600"/>
            <a:ext cx="609600" cy="10668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4238" y="3976688"/>
            <a:ext cx="3760787" cy="2511425"/>
            <a:chOff x="884238" y="3976688"/>
            <a:chExt cx="3760787" cy="2511425"/>
          </a:xfrm>
        </p:grpSpPr>
        <p:pic>
          <p:nvPicPr>
            <p:cNvPr id="84997" name="Picture 5" descr="wall.jpg"/>
            <p:cNvPicPr>
              <a:picLocks noChangeAspect="1"/>
            </p:cNvPicPr>
            <p:nvPr/>
          </p:nvPicPr>
          <p:blipFill>
            <a:blip r:embed="rId3"/>
            <a:srcRect l="49899" r="28003" b="47403"/>
            <a:stretch>
              <a:fillRect/>
            </a:stretch>
          </p:blipFill>
          <p:spPr bwMode="auto">
            <a:xfrm>
              <a:off x="3074988" y="3976688"/>
              <a:ext cx="1570037" cy="251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998" name="Picture 6" descr="wall.jpg"/>
            <p:cNvPicPr>
              <a:picLocks noChangeAspect="1"/>
            </p:cNvPicPr>
            <p:nvPr/>
          </p:nvPicPr>
          <p:blipFill>
            <a:blip r:embed="rId3"/>
            <a:srcRect l="27220" r="50101" b="47403"/>
            <a:stretch>
              <a:fillRect/>
            </a:stretch>
          </p:blipFill>
          <p:spPr bwMode="auto">
            <a:xfrm>
              <a:off x="884238" y="3976688"/>
              <a:ext cx="1611312" cy="251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Oval 7"/>
          <p:cNvSpPr/>
          <p:nvPr/>
        </p:nvSpPr>
        <p:spPr>
          <a:xfrm>
            <a:off x="2016125" y="4560888"/>
            <a:ext cx="119063" cy="1190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87800" y="4597400"/>
            <a:ext cx="119063" cy="1190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22963" y="5364163"/>
            <a:ext cx="182562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42038" y="5181600"/>
            <a:ext cx="182562" cy="18256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7625" y="4999038"/>
            <a:ext cx="182563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16700" y="4779963"/>
            <a:ext cx="182563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5313" y="4560888"/>
            <a:ext cx="182562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97713" y="5473700"/>
            <a:ext cx="182562" cy="18256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0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B7E85-4311-4C48-89B5-CF7C3FBC332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uiExpand="1" build="p" bldLvl="2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4163" y="15113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Title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Outliers affect least squares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B7E85-4311-4C48-89B5-CF7C3FBC332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798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4163" y="13589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Title 4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>
                <a:solidFill>
                  <a:srgbClr val="000000"/>
                </a:solidFill>
              </a:rPr>
              <a:t>Outliers affect least squares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B7E85-4311-4C48-89B5-CF7C3FBC332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5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RANSAC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82600" y="1493838"/>
            <a:ext cx="8661400" cy="4525962"/>
          </a:xfrm>
        </p:spPr>
        <p:txBody>
          <a:bodyPr/>
          <a:lstStyle/>
          <a:p>
            <a:pPr eaLnBrk="1" hangingPunct="1"/>
            <a:r>
              <a:rPr lang="en-US" sz="2800" dirty="0" err="1" smtClean="0"/>
              <a:t>RANdom</a:t>
            </a:r>
            <a:r>
              <a:rPr lang="en-US" sz="2800" dirty="0" smtClean="0"/>
              <a:t> Sample Consensus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b="1" dirty="0" smtClean="0"/>
              <a:t>Approach</a:t>
            </a:r>
            <a:r>
              <a:rPr lang="en-US" sz="2800" dirty="0" smtClean="0"/>
              <a:t>: we want to avoid the impact of outliers, so let’s look for “inliers”, and use those only.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b="1" dirty="0" smtClean="0"/>
              <a:t>Intuition</a:t>
            </a:r>
            <a:r>
              <a:rPr lang="en-US" sz="2800" dirty="0" smtClean="0"/>
              <a:t>: if an outlier is chosen to compute the current fit, then the resulting line won’t have much support from rest of the points.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B30521-89CC-4A00-8C69-4A4997DD17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96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sz="3800" dirty="0" smtClean="0"/>
              <a:t>RANSAC: General form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4763"/>
            <a:ext cx="8229600" cy="4525962"/>
          </a:xfrm>
        </p:spPr>
        <p:txBody>
          <a:bodyPr/>
          <a:lstStyle/>
          <a:p>
            <a:pPr marL="533400" indent="-533400">
              <a:spcAft>
                <a:spcPts val="600"/>
              </a:spcAft>
            </a:pPr>
            <a:r>
              <a:rPr lang="en-US" sz="2400" u="sng" dirty="0" smtClean="0"/>
              <a:t>RANSAC loop</a:t>
            </a:r>
            <a:r>
              <a:rPr lang="en-US" sz="2400" dirty="0" smtClean="0"/>
              <a:t>: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Randomly select a </a:t>
            </a:r>
            <a:r>
              <a:rPr lang="en-US" sz="2400" i="1" dirty="0" smtClean="0"/>
              <a:t>seed group</a:t>
            </a:r>
            <a:r>
              <a:rPr lang="en-US" sz="2400" dirty="0" smtClean="0"/>
              <a:t> of points on which to base transformation </a:t>
            </a:r>
            <a:r>
              <a:rPr lang="en-US" sz="2400" dirty="0" smtClean="0"/>
              <a:t>estimate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Compute transformation from seed group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Find </a:t>
            </a:r>
            <a:r>
              <a:rPr lang="en-US" sz="2400" i="1" dirty="0" smtClean="0"/>
              <a:t>inliers </a:t>
            </a:r>
            <a:r>
              <a:rPr lang="en-US" sz="2400" dirty="0" smtClean="0"/>
              <a:t>to this transformation 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 smtClean="0"/>
              <a:t>If the number of inliers is sufficiently large, re-compute  estimate of transformation on all of the inliers</a:t>
            </a:r>
            <a:br>
              <a:rPr lang="en-US" sz="2400" dirty="0" smtClean="0"/>
            </a:br>
            <a:endParaRPr lang="en-US" sz="2400" dirty="0" smtClean="0"/>
          </a:p>
          <a:p>
            <a:pPr marL="533400" indent="-533400">
              <a:spcAft>
                <a:spcPts val="600"/>
              </a:spcAft>
            </a:pPr>
            <a:r>
              <a:rPr lang="en-US" sz="2400" dirty="0" smtClean="0"/>
              <a:t>Keep the transformation with the largest number of inliers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D214E8-B907-4EA9-9F14-A7C899E18B45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9005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smtClean="0"/>
              <a:t>RANSAC for line fitting example</a:t>
            </a:r>
          </a:p>
        </p:txBody>
      </p:sp>
      <p:pic>
        <p:nvPicPr>
          <p:cNvPr id="31753" name="Picture 9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6663"/>
            <a:ext cx="5037138" cy="3773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6663"/>
            <a:ext cx="5037138" cy="377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2163763" y="3529013"/>
            <a:ext cx="4708525" cy="14874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7023100" y="4208463"/>
            <a:ext cx="1890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Least-squares fit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pic>
        <p:nvPicPr>
          <p:cNvPr id="8197" name="Picture 5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7031038" y="2617788"/>
            <a:ext cx="21129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594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31" y="1352556"/>
            <a:ext cx="2419350" cy="3400425"/>
          </a:xfrm>
          <a:prstGeom prst="rect">
            <a:avLst/>
          </a:prstGeom>
          <a:noFill/>
        </p:spPr>
      </p:pic>
      <p:pic>
        <p:nvPicPr>
          <p:cNvPr id="6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3584" y="1352556"/>
            <a:ext cx="2419350" cy="3400425"/>
          </a:xfrm>
          <a:prstGeom prst="rect">
            <a:avLst/>
          </a:prstGeom>
          <a:noFill/>
        </p:spPr>
      </p:pic>
      <p:pic>
        <p:nvPicPr>
          <p:cNvPr id="7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8111" y="1352556"/>
            <a:ext cx="2419350" cy="3400425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 bwMode="auto">
          <a:xfrm>
            <a:off x="665109" y="175419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212804" y="153512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33525" y="160814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308194" y="186373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9518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09518" y="281307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6031" y="339728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65109" y="405451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212804" y="434662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833525" y="438313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2454246" y="423708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673324" y="376241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746350" y="317820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673324" y="237492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695688" y="179071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206870" y="160814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27591" y="182722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229234" y="219235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513123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403584" y="281307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67071" y="350682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659175" y="394497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206870" y="412754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4827591" y="412754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338773" y="390846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94364" y="347031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667390" y="299564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521338" y="252097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616728" y="182722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7127910" y="164466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748631" y="186373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150274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434163" y="226538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324624" y="284958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6288111" y="354333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580215" y="398149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7127910" y="416405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7748631" y="416405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59813" y="394497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515404" y="350682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8588430" y="303215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8442378" y="255748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Down Arrow 53"/>
          <p:cNvSpPr/>
          <p:nvPr/>
        </p:nvSpPr>
        <p:spPr bwMode="auto">
          <a:xfrm rot="20300442">
            <a:off x="6539091" y="957191"/>
            <a:ext cx="396409" cy="860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-322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Interactive forces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4937134"/>
            <a:ext cx="8707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can we implement such an </a:t>
            </a:r>
            <a:r>
              <a:rPr lang="en-US" sz="3200" i="1" dirty="0" smtClean="0"/>
              <a:t>interactive</a:t>
            </a:r>
            <a:r>
              <a:rPr lang="en-US" sz="3200" dirty="0" smtClean="0"/>
              <a:t> force with deformable contours?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7696200" y="655320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3D751-AA72-4E66-8CAE-CB9373F7C715}" type="slidenum">
              <a:rPr lang="en-US" b="1" smtClean="0"/>
              <a:pPr>
                <a:defRPr/>
              </a:pPr>
              <a:t>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489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81 0.02612 " pathEditMode="relative" ptsTypes="AA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81 0.02612 " pathEditMode="relative" ptsTypes="AA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781 0.03167 " pathEditMode="relative" ptsTypes="AA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6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031038" y="2617788"/>
            <a:ext cx="211296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Hypothesize a model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7031038" y="2617788"/>
            <a:ext cx="2112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</p:txBody>
      </p:sp>
      <p:pic>
        <p:nvPicPr>
          <p:cNvPr id="10246" name="Picture 6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7031038" y="2617788"/>
            <a:ext cx="211296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Select points consistent with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1270" name="Picture 6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7031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Select points consistent with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Repeat </a:t>
            </a:r>
            <a:r>
              <a:rPr lang="en-US" i="1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hypothesize-and-verify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 loop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2294" name="Picture 6" descr="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8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5613A4-6CC5-4909-A815-DFA32D608AB7}" type="slidenum">
              <a:rPr lang="en-US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7031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Select points consistent with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Repeat </a:t>
            </a:r>
            <a:r>
              <a:rPr lang="en-US" i="1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hypothesize-and-verify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 loop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3318" name="Picture 6" descr="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7DC88-5B31-43EF-88D5-7BE42F3C3526}" type="slidenum">
              <a:rPr lang="en-US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031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Select points consistent with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Repeat </a:t>
            </a:r>
            <a:r>
              <a:rPr lang="en-US" i="1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hypothesize-and-verify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 loop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4342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RANSAC for line fitting example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7031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Randomly select minimal subset of points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Hypothesize a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Compute error function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Select points consistent with model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Repeat </a:t>
            </a:r>
            <a:r>
              <a:rPr lang="en-US" i="1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hypothesize-and-verify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  <a:cs typeface="Arial" charset="0"/>
              </a:rPr>
              <a:t> loop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15366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2503488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7" name="Picture 8" descr="Picture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7700" y="2484438"/>
            <a:ext cx="5053013" cy="3808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368" name="Oval 9"/>
          <p:cNvSpPr>
            <a:spLocks noChangeArrowheads="1"/>
          </p:cNvSpPr>
          <p:nvPr/>
        </p:nvSpPr>
        <p:spPr bwMode="auto">
          <a:xfrm>
            <a:off x="5859463" y="2820988"/>
            <a:ext cx="60325" cy="65087"/>
          </a:xfrm>
          <a:prstGeom prst="ellipse">
            <a:avLst/>
          </a:pr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2312" y="6504801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Source: R. </a:t>
            </a:r>
            <a:r>
              <a:rPr lang="en-US" sz="1200" dirty="0" err="1">
                <a:solidFill>
                  <a:srgbClr val="000000"/>
                </a:solidFill>
                <a:cs typeface="Arial" charset="0"/>
              </a:rPr>
              <a:t>Raguram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51144F-0BBA-4068-ABEE-4D8D26EE083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for line fitting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dirty="0" smtClean="0"/>
              <a:t>Repeat </a:t>
            </a:r>
            <a:r>
              <a:rPr lang="en-US" b="1" i="1" dirty="0" smtClean="0"/>
              <a:t>N</a:t>
            </a:r>
            <a:r>
              <a:rPr lang="en-US" dirty="0" smtClean="0"/>
              <a:t> times:</a:t>
            </a:r>
          </a:p>
          <a:p>
            <a:pPr marL="533400" indent="-533400">
              <a:buFontTx/>
              <a:buChar char="•"/>
            </a:pPr>
            <a:r>
              <a:rPr lang="en-US" dirty="0" smtClean="0"/>
              <a:t>Draw </a:t>
            </a:r>
            <a:r>
              <a:rPr lang="en-US" b="1" i="1" dirty="0" err="1" smtClean="0"/>
              <a:t>s</a:t>
            </a:r>
            <a:r>
              <a:rPr lang="en-US" dirty="0" smtClean="0"/>
              <a:t> points uniformly at random</a:t>
            </a:r>
          </a:p>
          <a:p>
            <a:pPr marL="533400" indent="-533400">
              <a:buFontTx/>
              <a:buChar char="•"/>
            </a:pPr>
            <a:r>
              <a:rPr lang="en-US" dirty="0" smtClean="0"/>
              <a:t>Fit line to these </a:t>
            </a:r>
            <a:r>
              <a:rPr lang="en-US" b="1" i="1" dirty="0" err="1" smtClean="0"/>
              <a:t>s</a:t>
            </a:r>
            <a:r>
              <a:rPr lang="en-US" dirty="0" smtClean="0"/>
              <a:t> points</a:t>
            </a:r>
          </a:p>
          <a:p>
            <a:pPr marL="533400" indent="-533400">
              <a:buFontTx/>
              <a:buChar char="•"/>
            </a:pPr>
            <a:r>
              <a:rPr lang="en-US" dirty="0" smtClean="0"/>
              <a:t>Find inliers to this line among the remaining points (i.e., points whose distance from the line is less than </a:t>
            </a:r>
            <a:r>
              <a:rPr lang="en-US" b="1" i="1" dirty="0" err="1" smtClean="0"/>
              <a:t>t</a:t>
            </a:r>
            <a:r>
              <a:rPr lang="en-US" dirty="0" smtClean="0"/>
              <a:t>)</a:t>
            </a:r>
          </a:p>
          <a:p>
            <a:pPr marL="533400" indent="-533400">
              <a:buFontTx/>
              <a:buChar char="•"/>
            </a:pPr>
            <a:r>
              <a:rPr lang="en-US" dirty="0" smtClean="0"/>
              <a:t>If there are </a:t>
            </a:r>
            <a:r>
              <a:rPr lang="en-US" b="1" i="1" dirty="0" err="1" smtClean="0"/>
              <a:t>d</a:t>
            </a:r>
            <a:r>
              <a:rPr lang="en-US" dirty="0" smtClean="0"/>
              <a:t> or more inliers, accept the line and refit using all inliers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RANSAC pros and cons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Simple and general</a:t>
            </a:r>
          </a:p>
          <a:p>
            <a:pPr lvl="1"/>
            <a:r>
              <a:rPr lang="en-US" dirty="0" smtClean="0"/>
              <a:t>Applicable to many different problems</a:t>
            </a:r>
          </a:p>
          <a:p>
            <a:pPr lvl="1"/>
            <a:r>
              <a:rPr lang="en-US" dirty="0" smtClean="0"/>
              <a:t>Often works well in practice</a:t>
            </a:r>
          </a:p>
          <a:p>
            <a:pPr>
              <a:buFontTx/>
              <a:buChar char="•"/>
            </a:pPr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Lots of parameters to tune</a:t>
            </a:r>
          </a:p>
          <a:p>
            <a:pPr lvl="1"/>
            <a:r>
              <a:rPr lang="en-US" dirty="0" smtClean="0"/>
              <a:t>Doesn’t work well for low </a:t>
            </a:r>
            <a:r>
              <a:rPr lang="en-US" dirty="0" err="1" smtClean="0"/>
              <a:t>inlier</a:t>
            </a:r>
            <a:r>
              <a:rPr lang="en-US" dirty="0" smtClean="0"/>
              <a:t> ratios (too many iterations, </a:t>
            </a:r>
            <a:br>
              <a:rPr lang="en-US" dirty="0" smtClean="0"/>
            </a:br>
            <a:r>
              <a:rPr lang="en-US" dirty="0" smtClean="0"/>
              <a:t>or can fail completely)</a:t>
            </a:r>
          </a:p>
          <a:p>
            <a:pPr lvl="1"/>
            <a:r>
              <a:rPr lang="en-US" dirty="0" smtClean="0"/>
              <a:t>Can’t always get a good initialization </a:t>
            </a:r>
            <a:br>
              <a:rPr lang="en-US" dirty="0" smtClean="0"/>
            </a:br>
            <a:r>
              <a:rPr lang="en-US" dirty="0" smtClean="0"/>
              <a:t>of the model based on the minimum </a:t>
            </a:r>
            <a:br>
              <a:rPr lang="en-US" dirty="0" smtClean="0"/>
            </a:br>
            <a:r>
              <a:rPr lang="en-US" dirty="0" smtClean="0"/>
              <a:t>number of samples</a:t>
            </a:r>
          </a:p>
        </p:txBody>
      </p:sp>
      <p:pic>
        <p:nvPicPr>
          <p:cNvPr id="5" name="Picture 7" descr="Picture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191000"/>
            <a:ext cx="3086100" cy="2319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96200" y="65502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Lana </a:t>
            </a:r>
            <a:r>
              <a:rPr lang="en-US" sz="1400" dirty="0" err="1" smtClean="0">
                <a:solidFill>
                  <a:srgbClr val="000000"/>
                </a:solidFill>
              </a:rPr>
              <a:t>Lazebnik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78-4E3B-4556-9901-4F979F0CF0D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Interactive segmentation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Feature-based alignment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2D transformations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Affine fit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RANSAC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22"/>
            <a:ext cx="8229600" cy="1143000"/>
          </a:xfrm>
        </p:spPr>
        <p:txBody>
          <a:bodyPr/>
          <a:lstStyle/>
          <a:p>
            <a:r>
              <a:rPr lang="en-US" dirty="0" smtClean="0"/>
              <a:t>Interactive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40"/>
            <a:ext cx="8229600" cy="4525963"/>
          </a:xfrm>
        </p:spPr>
        <p:txBody>
          <a:bodyPr/>
          <a:lstStyle/>
          <a:p>
            <a:r>
              <a:rPr lang="en-US" sz="2800" dirty="0" smtClean="0"/>
              <a:t>An energy function can be altered online based on user input – use the cursor to push or pull the initial snake away from a point. 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solidFill>
                  <a:srgbClr val="000000"/>
                </a:solidFill>
              </a:rPr>
              <a:t>Modify external energy term to include a term such that</a:t>
            </a:r>
            <a:endParaRPr lang="en-US" sz="2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7674" y="3736372"/>
            <a:ext cx="2774988" cy="197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95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353880"/>
              </p:ext>
            </p:extLst>
          </p:nvPr>
        </p:nvGraphicFramePr>
        <p:xfrm>
          <a:off x="4498974" y="3612589"/>
          <a:ext cx="330517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Equation" r:id="rId5" imgW="1218960" imgH="457200" progId="Equation.3">
                  <p:embed/>
                </p:oleObj>
              </mc:Choice>
              <mc:Fallback>
                <p:oleObj name="Equation" r:id="rId5" imgW="1218960" imgH="4572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4" y="3612589"/>
                        <a:ext cx="3305175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316409" y="5125399"/>
            <a:ext cx="46482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Nearby points get pushed hardest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by Devi Parikh from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3D751-AA72-4E66-8CAE-CB9373F7C715}" type="slidenum">
              <a:rPr lang="en-US" b="1" smtClean="0"/>
              <a:pPr>
                <a:defRPr/>
              </a:pPr>
              <a:t>7</a:t>
            </a:fld>
            <a:endParaRPr lang="en-US" b="1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733800" y="3429000"/>
            <a:ext cx="52578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DOCUME~1\grauman\LOCALS~1\Temp\_TS832.tmp\_TS22D8.tmp\combo_statue.jpg"/>
          <p:cNvPicPr>
            <a:picLocks noChangeAspect="1" noChangeArrowheads="1"/>
          </p:cNvPicPr>
          <p:nvPr/>
        </p:nvPicPr>
        <p:blipFill>
          <a:blip r:embed="rId2"/>
          <a:srcRect l="23770" t="3613" r="24477" b="5649"/>
          <a:stretch>
            <a:fillRect/>
          </a:stretch>
        </p:blipFill>
        <p:spPr bwMode="auto">
          <a:xfrm>
            <a:off x="381000" y="1831022"/>
            <a:ext cx="411571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1470025"/>
          </a:xfrm>
        </p:spPr>
        <p:txBody>
          <a:bodyPr/>
          <a:lstStyle/>
          <a:p>
            <a:r>
              <a:rPr lang="en-US" dirty="0" smtClean="0"/>
              <a:t>Coming up: </a:t>
            </a:r>
            <a:br>
              <a:rPr lang="en-US" dirty="0" smtClean="0"/>
            </a:br>
            <a:r>
              <a:rPr lang="en-US" dirty="0" smtClean="0"/>
              <a:t>alignment and image stitching</a:t>
            </a:r>
            <a:endParaRPr lang="en-US" dirty="0"/>
          </a:p>
        </p:txBody>
      </p:sp>
      <p:pic>
        <p:nvPicPr>
          <p:cNvPr id="7" name="Picture 4" descr="fig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619" y="2133600"/>
            <a:ext cx="4114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39EF-6EBB-4C8B-A5D7-BEF5EC316A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you Thursday!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Beyond boundary snapping…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14582"/>
            <a:ext cx="8458200" cy="1173163"/>
          </a:xfrm>
        </p:spPr>
        <p:txBody>
          <a:bodyPr/>
          <a:lstStyle/>
          <a:p>
            <a:r>
              <a:rPr lang="en-US" sz="2400" dirty="0" smtClean="0"/>
              <a:t>Another form of interactive guidance: specify regions</a:t>
            </a:r>
          </a:p>
          <a:p>
            <a:r>
              <a:rPr lang="en-US" sz="2400" dirty="0" smtClean="0"/>
              <a:t>Usually taken to suggest foreground/background color distributions</a:t>
            </a:r>
            <a:endParaRPr lang="en-US" sz="2400" dirty="0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3810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err="1">
                <a:solidFill>
                  <a:schemeClr val="tx2"/>
                </a:solidFill>
                <a:latin typeface="Arial Narrow" pitchFamily="34" charset="0"/>
              </a:rPr>
              <a:t>Boykov</a:t>
            </a: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 and Jolly (2001)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00600" y="3048000"/>
            <a:ext cx="2308236" cy="2971800"/>
            <a:chOff x="4800600" y="3048000"/>
            <a:chExt cx="2308236" cy="2971800"/>
          </a:xfrm>
        </p:grpSpPr>
        <p:sp>
          <p:nvSpPr>
            <p:cNvPr id="6" name="Text Box 44"/>
            <p:cNvSpPr txBox="1">
              <a:spLocks noChangeArrowheads="1"/>
            </p:cNvSpPr>
            <p:nvPr/>
          </p:nvSpPr>
          <p:spPr bwMode="auto">
            <a:xfrm>
              <a:off x="4800600" y="5496580"/>
              <a:ext cx="230823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Result</a:t>
              </a:r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5018706" y="3048000"/>
              <a:ext cx="1872023" cy="2399612"/>
              <a:chOff x="2599" y="2200"/>
              <a:chExt cx="969" cy="1392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2600" y="2224"/>
                <a:ext cx="944" cy="1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2" name="Picture 19" descr="o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9" y="2200"/>
                <a:ext cx="969" cy="1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2198687" y="2923272"/>
            <a:ext cx="2220913" cy="3076035"/>
            <a:chOff x="2198687" y="2923272"/>
            <a:chExt cx="2220913" cy="3076035"/>
          </a:xfrm>
        </p:grpSpPr>
        <p:sp>
          <p:nvSpPr>
            <p:cNvPr id="5" name="Text Box 43"/>
            <p:cNvSpPr txBox="1">
              <a:spLocks noChangeArrowheads="1"/>
            </p:cNvSpPr>
            <p:nvPr/>
          </p:nvSpPr>
          <p:spPr bwMode="auto">
            <a:xfrm>
              <a:off x="2271424" y="5476087"/>
              <a:ext cx="214817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User Input</a:t>
              </a:r>
            </a:p>
          </p:txBody>
        </p:sp>
        <p:pic>
          <p:nvPicPr>
            <p:cNvPr id="13" name="Picture 23" descr="out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2923272"/>
              <a:ext cx="1914526" cy="2573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505200" y="6139116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How to use this information?</a:t>
            </a:r>
            <a:endParaRPr lang="en-US" sz="2800" i="1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0000FF"/>
                </a:solidFill>
              </a:rPr>
              <a:t>q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4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Images as graphs</a:t>
            </a:r>
          </a:p>
        </p:txBody>
      </p:sp>
      <p:sp>
        <p:nvSpPr>
          <p:cNvPr id="27665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077200" cy="2590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i="1" dirty="0" smtClean="0"/>
              <a:t>Fully-connected</a:t>
            </a:r>
            <a:r>
              <a:rPr lang="en-US" dirty="0" smtClean="0"/>
              <a:t> graph</a:t>
            </a:r>
          </a:p>
          <a:p>
            <a:pPr lvl="1" eaLnBrk="1" hangingPunct="1"/>
            <a:r>
              <a:rPr lang="en-US" dirty="0" smtClean="0"/>
              <a:t>node for every pixel</a:t>
            </a:r>
          </a:p>
          <a:p>
            <a:pPr lvl="1" eaLnBrk="1" hangingPunct="1"/>
            <a:r>
              <a:rPr lang="en-US" dirty="0" smtClean="0"/>
              <a:t>link between </a:t>
            </a:r>
            <a:r>
              <a:rPr lang="en-US" i="1" dirty="0" smtClean="0"/>
              <a:t>every</a:t>
            </a:r>
            <a:r>
              <a:rPr lang="en-US" dirty="0" smtClean="0"/>
              <a:t> pair of pixels, </a:t>
            </a:r>
            <a:r>
              <a:rPr lang="en-US" b="1" dirty="0" err="1" smtClean="0">
                <a:solidFill>
                  <a:schemeClr val="folHlink"/>
                </a:solidFill>
              </a:rPr>
              <a:t>p</a:t>
            </a:r>
            <a:r>
              <a:rPr lang="en-US" dirty="0" err="1" smtClean="0"/>
              <a:t>,</a:t>
            </a:r>
            <a:r>
              <a:rPr lang="en-US" b="1" dirty="0" err="1" smtClean="0">
                <a:solidFill>
                  <a:schemeClr val="folHlink"/>
                </a:solidFill>
              </a:rPr>
              <a:t>q</a:t>
            </a:r>
            <a:endParaRPr lang="en-US" b="1" dirty="0" smtClean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dirty="0" smtClean="0"/>
              <a:t>similarity </a:t>
            </a:r>
            <a:r>
              <a:rPr lang="en-US" dirty="0" err="1" smtClean="0">
                <a:solidFill>
                  <a:srgbClr val="FF0000"/>
                </a:solidFill>
              </a:rPr>
              <a:t>w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pq</a:t>
            </a:r>
            <a:r>
              <a:rPr lang="en-US" dirty="0" smtClean="0"/>
              <a:t> for each link</a:t>
            </a:r>
          </a:p>
          <a:p>
            <a:pPr lvl="3" eaLnBrk="1" hangingPunct="1"/>
            <a:r>
              <a:rPr lang="en-US" dirty="0" smtClean="0"/>
              <a:t>similarity is </a:t>
            </a:r>
            <a:r>
              <a:rPr lang="en-US" i="1" dirty="0" smtClean="0"/>
              <a:t>inversely proportional</a:t>
            </a:r>
            <a:r>
              <a:rPr lang="en-US" dirty="0" smtClean="0"/>
              <a:t> to difference in color and position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0000FF"/>
                </a:solidFill>
              </a:rPr>
              <a:t>p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2895600" y="2001837"/>
            <a:ext cx="68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srgbClr val="FF0000"/>
                </a:solidFill>
              </a:rPr>
              <a:t>w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pq</a:t>
            </a:r>
            <a:endParaRPr lang="en-US" sz="2000" b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90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91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7692" name="Picture 44" descr="tiger_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93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27696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697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cxnSp>
          <p:nvCxnSpPr>
            <p:cNvPr id="27698" name="AutoShape 48"/>
            <p:cNvCxnSpPr>
              <a:cxnSpLocks noChangeShapeType="1"/>
              <a:stCxn id="27696" idx="0"/>
              <a:endCxn id="27697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7694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  <a:latin typeface="Comic Sans MS" pitchFamily="66" charset="0"/>
              </a:rPr>
              <a:t>w</a:t>
            </a:r>
            <a:endParaRPr lang="en-US" dirty="0" smtClean="0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27695" name="TextBox 49"/>
          <p:cNvSpPr txBox="1">
            <a:spLocks noChangeArrowheads="1"/>
          </p:cNvSpPr>
          <p:nvPr/>
        </p:nvSpPr>
        <p:spPr bwMode="auto">
          <a:xfrm>
            <a:off x="8001000" y="6553200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\Theta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S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7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 Design">
  <a:themeElements>
    <a:clrScheme name="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</TotalTime>
  <Words>2019</Words>
  <Application>Microsoft Office PowerPoint</Application>
  <PresentationFormat>On-screen Show (4:3)</PresentationFormat>
  <Paragraphs>551</Paragraphs>
  <Slides>71</Slides>
  <Notes>53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97" baseType="lpstr">
      <vt:lpstr>ＭＳ Ｐゴシック</vt:lpstr>
      <vt:lpstr>Arial</vt:lpstr>
      <vt:lpstr>Arial Narrow</vt:lpstr>
      <vt:lpstr>Calibri</vt:lpstr>
      <vt:lpstr>Comic Sans MS</vt:lpstr>
      <vt:lpstr>Symbol</vt:lpstr>
      <vt:lpstr>Times New Roman</vt:lpstr>
      <vt:lpstr>Office Theme</vt:lpstr>
      <vt:lpstr>3_Default Design</vt:lpstr>
      <vt:lpstr>2_Default Design</vt:lpstr>
      <vt:lpstr>1_Default Design</vt:lpstr>
      <vt:lpstr>1_Blank Presentation</vt:lpstr>
      <vt:lpstr>4_Default Design</vt:lpstr>
      <vt:lpstr>2_Blank Presentation</vt:lpstr>
      <vt:lpstr>6_Default Design</vt:lpstr>
      <vt:lpstr>7_Default Design</vt:lpstr>
      <vt:lpstr>8_Default Design</vt:lpstr>
      <vt:lpstr>1_Office Theme</vt:lpstr>
      <vt:lpstr>Custom Design</vt:lpstr>
      <vt:lpstr>4_Blank Presentation</vt:lpstr>
      <vt:lpstr>7_Blank Presentation</vt:lpstr>
      <vt:lpstr>10_Default Design</vt:lpstr>
      <vt:lpstr>5_Blank Presentation</vt:lpstr>
      <vt:lpstr>Image</vt:lpstr>
      <vt:lpstr>Equation</vt:lpstr>
      <vt:lpstr>CorelPhotoPaint.Image.8</vt:lpstr>
      <vt:lpstr>Fitting a transformation:  Feature-based alignment May 1st, 2018</vt:lpstr>
      <vt:lpstr>PowerPoint Presentation</vt:lpstr>
      <vt:lpstr>Last time: Deformable contours</vt:lpstr>
      <vt:lpstr>PowerPoint Presentation</vt:lpstr>
      <vt:lpstr>Today</vt:lpstr>
      <vt:lpstr>PowerPoint Presentation</vt:lpstr>
      <vt:lpstr>Interactive forces</vt:lpstr>
      <vt:lpstr>Beyond boundary snapping…</vt:lpstr>
      <vt:lpstr>Recall: Images as graphs</vt:lpstr>
      <vt:lpstr>Recall: Segmentation by Graph Cuts</vt:lpstr>
      <vt:lpstr>PowerPoint Presentation</vt:lpstr>
      <vt:lpstr>Graph cuts for interactive segmentation</vt:lpstr>
      <vt:lpstr>PowerPoint Presentation</vt:lpstr>
      <vt:lpstr>PowerPoint Presentation</vt:lpstr>
      <vt:lpstr>PowerPoint Presentation</vt:lpstr>
      <vt:lpstr>“Grab Cut”</vt:lpstr>
      <vt:lpstr>“Grab Cut”</vt:lpstr>
      <vt:lpstr>“Grab Cut”</vt:lpstr>
      <vt:lpstr>Today</vt:lpstr>
      <vt:lpstr>Motivation: Recognition </vt:lpstr>
      <vt:lpstr>Motivation: medical image registration</vt:lpstr>
      <vt:lpstr>Motivation: mosaics</vt:lpstr>
      <vt:lpstr>Alignment problem</vt:lpstr>
      <vt:lpstr>Parametric (global) warping</vt:lpstr>
      <vt:lpstr>Parametric (global) warping</vt:lpstr>
      <vt:lpstr>Scaling</vt:lpstr>
      <vt:lpstr>Scaling</vt:lpstr>
      <vt:lpstr>Scaling</vt:lpstr>
      <vt:lpstr>What transformations can be represented with a 2x2 matrix?</vt:lpstr>
      <vt:lpstr>What transformations can be represented with a 2x2 matrix?</vt:lpstr>
      <vt:lpstr>2D Linear Transformations</vt:lpstr>
      <vt:lpstr>Homogeneous coordinates</vt:lpstr>
      <vt:lpstr>Homogeneous Coordinates</vt:lpstr>
      <vt:lpstr>Translation</vt:lpstr>
      <vt:lpstr>Basic 2D Transformations</vt:lpstr>
      <vt:lpstr>2D Affine Transformations</vt:lpstr>
      <vt:lpstr>Today</vt:lpstr>
      <vt:lpstr>Alignment problem</vt:lpstr>
      <vt:lpstr>Image alignment</vt:lpstr>
      <vt:lpstr>Fitting an affine transformation</vt:lpstr>
      <vt:lpstr>An aside: Least Squares Example</vt:lpstr>
      <vt:lpstr>Fitting an affine transformation</vt:lpstr>
      <vt:lpstr>Fitting an affine transformation</vt:lpstr>
      <vt:lpstr>Affine: # correspondences?</vt:lpstr>
      <vt:lpstr>Fitting an affine transformation</vt:lpstr>
      <vt:lpstr>What are the correspondences?</vt:lpstr>
      <vt:lpstr>Fitting an affine transformation</vt:lpstr>
      <vt:lpstr>PowerPoint Presentation</vt:lpstr>
      <vt:lpstr>Fitting an affine transformation</vt:lpstr>
      <vt:lpstr>Fitting an affine transformation</vt:lpstr>
      <vt:lpstr>Today</vt:lpstr>
      <vt:lpstr>Outliers</vt:lpstr>
      <vt:lpstr>Outliers affect least squares fit</vt:lpstr>
      <vt:lpstr>PowerPoint Presentation</vt:lpstr>
      <vt:lpstr>RANSAC</vt:lpstr>
      <vt:lpstr>RANSAC: General form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</vt:lpstr>
      <vt:lpstr>RANSAC pros and cons</vt:lpstr>
      <vt:lpstr>Today</vt:lpstr>
      <vt:lpstr>Coming up:  alignment and image stitching</vt:lpstr>
      <vt:lpstr>Questions?</vt:lpstr>
    </vt:vector>
  </TitlesOfParts>
  <Company>UT-Austin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Administrator</cp:lastModifiedBy>
  <cp:revision>103</cp:revision>
  <cp:lastPrinted>2015-04-30T22:13:19Z</cp:lastPrinted>
  <dcterms:created xsi:type="dcterms:W3CDTF">2013-10-08T22:00:56Z</dcterms:created>
  <dcterms:modified xsi:type="dcterms:W3CDTF">2018-05-01T17:56:04Z</dcterms:modified>
</cp:coreProperties>
</file>